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Dosis"/>
      <p:regular r:id="rId40"/>
      <p:bold r:id="rId41"/>
    </p:embeddedFont>
    <p:embeddedFont>
      <p:font typeface="Roboto"/>
      <p:regular r:id="rId42"/>
      <p:bold r:id="rId43"/>
      <p:italic r:id="rId44"/>
      <p:boldItalic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osis-regular.fntdata"/><Relationship Id="rId42" Type="http://schemas.openxmlformats.org/officeDocument/2006/relationships/font" Target="fonts/Roboto-regular.fntdata"/><Relationship Id="rId41" Type="http://schemas.openxmlformats.org/officeDocument/2006/relationships/font" Target="fonts/Dosis-bold.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238ddea32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3238ddea32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238ddea32_0_4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13238ddea32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238ddea32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g13238ddea32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238ddea32_0_4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13238ddea32_0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238ddea32_0_4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13238ddea32_0_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238ddea32_0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3238ddea32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238ddea32_0_5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13238ddea32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238ddea32_0_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13238ddea32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238ddea32_0_5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13238ddea32_0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3d4f34217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133d4f3421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3d4f3421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133d4f3421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238ddea3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3238ddea3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3d4f34217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33d4f3421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3d4f34217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133d4f34217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3d4f34217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133d4f3421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3d4f34217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133d4f34217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3d4f34217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33d4f34217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3d4f34217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133d4f34217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238ddea32_0_5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3238ddea32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3d4f34217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33d4f34217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3d4f34217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33d4f34217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d283b609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1d283b60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238ddea32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3238ddea32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d283b62e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11d283b62e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3a06d59ca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9" name="Google Shape;369;g133a06d59c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3a06d59ca_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33a06d59ca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33d17793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33d17793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238ddea32_0_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13238ddea32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238ddea32_0_3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3238ddea32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238ddea32_0_4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13238ddea32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238ddea32_0_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3238ddea32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238ddea32_0_4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13238ddea32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238ddea32_0_4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3238ddea32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60" name="Google Shape;60;p15"/>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4" name="Google Shape;6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9"/>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2"/>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5"/>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5" name="Google Shape;95;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27"/>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scikit-learn.org/stable/modules/preprocessing.html#preprocessing-scal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https://imbalanced-learn.org/stable/common_pitfalls.html" TargetMode="External"/><Relationship Id="rId5" Type="http://schemas.openxmlformats.org/officeDocument/2006/relationships/hyperlink" Target="https://imbalanced-learn.org/stable/auto_examples/applications/plot_impact_imbalanced_classes.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hyperlink" Target="https://guidingmetrics.com/content/ecommerce-industry-most-critical-metrics-kpis/" TargetMode="External"/><Relationship Id="rId5" Type="http://schemas.openxmlformats.org/officeDocument/2006/relationships/hyperlink" Target="https://databox.com/what-is-pages-per-session-and-how-do-i-improve-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statisticaloddsandends.wordpress.com/2021/02/19/the-box-cox-and-yeo-johnson-transformations-for-continuous-variab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8"/>
          <p:cNvPicPr preferRelativeResize="0"/>
          <p:nvPr/>
        </p:nvPicPr>
        <p:blipFill rotWithShape="1">
          <a:blip r:embed="rId3">
            <a:alphaModFix amt="52999"/>
          </a:blip>
          <a:srcRect b="0" l="0" r="62945" t="0"/>
          <a:stretch/>
        </p:blipFill>
        <p:spPr>
          <a:xfrm flipH="1">
            <a:off x="6838425" y="2408653"/>
            <a:ext cx="2281771" cy="2565754"/>
          </a:xfrm>
          <a:prstGeom prst="rect">
            <a:avLst/>
          </a:prstGeom>
          <a:noFill/>
          <a:ln>
            <a:noFill/>
          </a:ln>
        </p:spPr>
      </p:pic>
      <p:sp>
        <p:nvSpPr>
          <p:cNvPr id="110" name="Google Shape;110;p28"/>
          <p:cNvSpPr txBox="1"/>
          <p:nvPr/>
        </p:nvSpPr>
        <p:spPr>
          <a:xfrm>
            <a:off x="368899" y="1086959"/>
            <a:ext cx="45690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i="0" lang="id" sz="2700" u="none" cap="none" strike="noStrike">
                <a:solidFill>
                  <a:schemeClr val="lt1"/>
                </a:solidFill>
                <a:latin typeface="Montserrat"/>
                <a:ea typeface="Montserrat"/>
                <a:cs typeface="Montserrat"/>
                <a:sym typeface="Montserrat"/>
              </a:rPr>
              <a:t>Online Shoppers Purchasing Intention</a:t>
            </a:r>
            <a:endParaRPr b="0" i="0" sz="1100" u="none" cap="none" strike="noStrike">
              <a:solidFill>
                <a:schemeClr val="lt1"/>
              </a:solidFill>
              <a:latin typeface="Arial"/>
              <a:ea typeface="Arial"/>
              <a:cs typeface="Arial"/>
              <a:sym typeface="Arial"/>
            </a:endParaRPr>
          </a:p>
        </p:txBody>
      </p:sp>
      <p:sp>
        <p:nvSpPr>
          <p:cNvPr id="111" name="Google Shape;111;p28"/>
          <p:cNvSpPr txBox="1"/>
          <p:nvPr/>
        </p:nvSpPr>
        <p:spPr>
          <a:xfrm>
            <a:off x="368908" y="2551519"/>
            <a:ext cx="2886300" cy="1546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0" i="0" lang="id" sz="2400" u="none" cap="none" strike="noStrike">
                <a:solidFill>
                  <a:schemeClr val="lt1"/>
                </a:solidFill>
                <a:latin typeface="Montserrat"/>
                <a:ea typeface="Montserrat"/>
                <a:cs typeface="Montserrat"/>
                <a:sym typeface="Montserrat"/>
              </a:rPr>
              <a:t>Dokumen Laporan Final Project </a:t>
            </a:r>
            <a:r>
              <a:rPr lang="id" sz="2400">
                <a:solidFill>
                  <a:schemeClr val="lt1"/>
                </a:solidFill>
                <a:latin typeface="Montserrat"/>
                <a:ea typeface="Montserrat"/>
                <a:cs typeface="Montserrat"/>
                <a:sym typeface="Montserrat"/>
              </a:rPr>
              <a:t>Stage 2 - Anaconda</a:t>
            </a:r>
            <a:endParaRPr b="0" i="0" sz="1100" u="none" cap="none" strike="noStrike">
              <a:solidFill>
                <a:schemeClr val="lt1"/>
              </a:solidFill>
              <a:latin typeface="Arial"/>
              <a:ea typeface="Arial"/>
              <a:cs typeface="Arial"/>
              <a:sym typeface="Arial"/>
            </a:endParaRPr>
          </a:p>
        </p:txBody>
      </p:sp>
      <p:cxnSp>
        <p:nvCxnSpPr>
          <p:cNvPr id="112" name="Google Shape;112;p28"/>
          <p:cNvCxnSpPr/>
          <p:nvPr/>
        </p:nvCxnSpPr>
        <p:spPr>
          <a:xfrm>
            <a:off x="477371" y="2423922"/>
            <a:ext cx="1893300" cy="174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A picture containing drawing&#10;&#10;Description automatically generated" id="186" name="Google Shape;186;p37"/>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87" name="Google Shape;187;p37"/>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88" name="Google Shape;188;p37"/>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89" name="Google Shape;189;p37"/>
          <p:cNvSpPr txBox="1"/>
          <p:nvPr/>
        </p:nvSpPr>
        <p:spPr>
          <a:xfrm>
            <a:off x="844675" y="946925"/>
            <a:ext cx="8254500" cy="3969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id">
                <a:solidFill>
                  <a:schemeClr val="accent2"/>
                </a:solidFill>
                <a:highlight>
                  <a:srgbClr val="FFFFFF"/>
                </a:highlight>
                <a:latin typeface="Roboto"/>
                <a:ea typeface="Roboto"/>
                <a:cs typeface="Roboto"/>
                <a:sym typeface="Roboto"/>
              </a:rPr>
              <a:t>Kesimpulan log-transformation</a:t>
            </a:r>
            <a:endParaRPr b="1">
              <a:solidFill>
                <a:schemeClr val="accent2"/>
              </a:solidFill>
              <a:highlight>
                <a:srgbClr val="FFFFFF"/>
              </a:highlight>
              <a:latin typeface="Roboto"/>
              <a:ea typeface="Roboto"/>
              <a:cs typeface="Roboto"/>
              <a:sym typeface="Roboto"/>
            </a:endParaRPr>
          </a:p>
          <a:p>
            <a:pPr indent="-330200" lvl="0" marL="457200" rtl="0" algn="l">
              <a:lnSpc>
                <a:spcPct val="115000"/>
              </a:lnSpc>
              <a:spcBef>
                <a:spcPts val="600"/>
              </a:spcBef>
              <a:spcAft>
                <a:spcPts val="0"/>
              </a:spcAft>
              <a:buClr>
                <a:schemeClr val="accent2"/>
              </a:buClr>
              <a:buSzPts val="1600"/>
              <a:buFont typeface="Roboto"/>
              <a:buAutoNum type="arabicPeriod"/>
            </a:pPr>
            <a:r>
              <a:rPr lang="id" sz="1600">
                <a:solidFill>
                  <a:schemeClr val="accent2"/>
                </a:solidFill>
                <a:highlight>
                  <a:srgbClr val="FFFFFF"/>
                </a:highlight>
                <a:latin typeface="Roboto"/>
                <a:ea typeface="Roboto"/>
                <a:cs typeface="Roboto"/>
                <a:sym typeface="Roboto"/>
              </a:rPr>
              <a:t>Kolom </a:t>
            </a:r>
            <a:r>
              <a:rPr b="1" lang="id" sz="1600">
                <a:solidFill>
                  <a:schemeClr val="accent2"/>
                </a:solidFill>
                <a:highlight>
                  <a:srgbClr val="FFFFFF"/>
                </a:highlight>
                <a:latin typeface="Roboto"/>
                <a:ea typeface="Roboto"/>
                <a:cs typeface="Roboto"/>
                <a:sym typeface="Roboto"/>
              </a:rPr>
              <a:t>administrative</a:t>
            </a:r>
            <a:r>
              <a:rPr lang="id" sz="1600">
                <a:solidFill>
                  <a:schemeClr val="accent2"/>
                </a:solidFill>
                <a:highlight>
                  <a:srgbClr val="FFFFFF"/>
                </a:highlight>
                <a:latin typeface="Roboto"/>
                <a:ea typeface="Roboto"/>
                <a:cs typeface="Roboto"/>
                <a:sym typeface="Roboto"/>
              </a:rPr>
              <a:t> dan a</a:t>
            </a:r>
            <a:r>
              <a:rPr b="1" lang="id" sz="1600">
                <a:solidFill>
                  <a:schemeClr val="accent2"/>
                </a:solidFill>
                <a:highlight>
                  <a:srgbClr val="FFFFFF"/>
                </a:highlight>
                <a:latin typeface="Roboto"/>
                <a:ea typeface="Roboto"/>
                <a:cs typeface="Roboto"/>
                <a:sym typeface="Roboto"/>
              </a:rPr>
              <a:t>dministrative_duration</a:t>
            </a:r>
            <a:r>
              <a:rPr lang="id" sz="1600">
                <a:solidFill>
                  <a:schemeClr val="accent2"/>
                </a:solidFill>
                <a:highlight>
                  <a:srgbClr val="FFFFFF"/>
                </a:highlight>
                <a:latin typeface="Roboto"/>
                <a:ea typeface="Roboto"/>
                <a:cs typeface="Roboto"/>
                <a:sym typeface="Roboto"/>
              </a:rPr>
              <a:t> tidak memiliki outliers setelah ditransformasi dengan </a:t>
            </a:r>
            <a:r>
              <a:rPr b="1" lang="id" sz="1600">
                <a:solidFill>
                  <a:schemeClr val="accent2"/>
                </a:solidFill>
                <a:highlight>
                  <a:srgbClr val="FFFFFF"/>
                </a:highlight>
                <a:latin typeface="Roboto"/>
                <a:ea typeface="Roboto"/>
                <a:cs typeface="Roboto"/>
                <a:sym typeface="Roboto"/>
              </a:rPr>
              <a:t>np.log1p </a:t>
            </a:r>
            <a:r>
              <a:rPr lang="id" sz="1600">
                <a:solidFill>
                  <a:schemeClr val="accent2"/>
                </a:solidFill>
                <a:highlight>
                  <a:srgbClr val="FFFFFF"/>
                </a:highlight>
                <a:latin typeface="Roboto"/>
                <a:ea typeface="Roboto"/>
                <a:cs typeface="Roboto"/>
                <a:sym typeface="Roboto"/>
              </a:rPr>
              <a:t>dan </a:t>
            </a:r>
            <a:r>
              <a:rPr b="1" lang="id" sz="1600">
                <a:solidFill>
                  <a:schemeClr val="accent2"/>
                </a:solidFill>
                <a:highlight>
                  <a:srgbClr val="FFFFFF"/>
                </a:highlight>
                <a:latin typeface="Roboto"/>
                <a:ea typeface="Roboto"/>
                <a:cs typeface="Roboto"/>
                <a:sym typeface="Roboto"/>
              </a:rPr>
              <a:t>yeo-johnson.</a:t>
            </a:r>
            <a:endParaRPr b="1" sz="1600">
              <a:solidFill>
                <a:schemeClr val="accent2"/>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accent2"/>
              </a:buClr>
              <a:buSzPts val="1600"/>
              <a:buFont typeface="Roboto"/>
              <a:buAutoNum type="arabicPeriod"/>
            </a:pPr>
            <a:r>
              <a:rPr lang="id" sz="1600">
                <a:solidFill>
                  <a:schemeClr val="accent2"/>
                </a:solidFill>
                <a:highlight>
                  <a:srgbClr val="FFFFFF"/>
                </a:highlight>
                <a:latin typeface="Roboto"/>
                <a:ea typeface="Roboto"/>
                <a:cs typeface="Roboto"/>
                <a:sym typeface="Roboto"/>
              </a:rPr>
              <a:t>Kolom </a:t>
            </a:r>
            <a:r>
              <a:rPr b="1" lang="id" sz="1600">
                <a:solidFill>
                  <a:schemeClr val="accent2"/>
                </a:solidFill>
                <a:highlight>
                  <a:srgbClr val="FFFFFF"/>
                </a:highlight>
                <a:latin typeface="Roboto"/>
                <a:ea typeface="Roboto"/>
                <a:cs typeface="Roboto"/>
                <a:sym typeface="Roboto"/>
              </a:rPr>
              <a:t>bounce_rates</a:t>
            </a:r>
            <a:r>
              <a:rPr lang="id" sz="1600">
                <a:solidFill>
                  <a:schemeClr val="accent2"/>
                </a:solidFill>
                <a:highlight>
                  <a:srgbClr val="FFFFFF"/>
                </a:highlight>
                <a:latin typeface="Roboto"/>
                <a:ea typeface="Roboto"/>
                <a:cs typeface="Roboto"/>
                <a:sym typeface="Roboto"/>
              </a:rPr>
              <a:t> dan </a:t>
            </a:r>
            <a:r>
              <a:rPr b="1" lang="id" sz="1600">
                <a:solidFill>
                  <a:schemeClr val="accent2"/>
                </a:solidFill>
                <a:highlight>
                  <a:srgbClr val="FFFFFF"/>
                </a:highlight>
                <a:latin typeface="Roboto"/>
                <a:ea typeface="Roboto"/>
                <a:cs typeface="Roboto"/>
                <a:sym typeface="Roboto"/>
              </a:rPr>
              <a:t>exit_rates</a:t>
            </a:r>
            <a:r>
              <a:rPr lang="id" sz="1600">
                <a:solidFill>
                  <a:schemeClr val="accent2"/>
                </a:solidFill>
                <a:highlight>
                  <a:srgbClr val="FFFFFF"/>
                </a:highlight>
                <a:latin typeface="Roboto"/>
                <a:ea typeface="Roboto"/>
                <a:cs typeface="Roboto"/>
                <a:sym typeface="Roboto"/>
              </a:rPr>
              <a:t> lebih cocok ditransformasi dengan </a:t>
            </a:r>
            <a:r>
              <a:rPr b="1" lang="id" sz="1600">
                <a:solidFill>
                  <a:schemeClr val="accent2"/>
                </a:solidFill>
                <a:highlight>
                  <a:srgbClr val="FFFFFF"/>
                </a:highlight>
                <a:latin typeface="Roboto"/>
                <a:ea typeface="Roboto"/>
                <a:cs typeface="Roboto"/>
                <a:sym typeface="Roboto"/>
              </a:rPr>
              <a:t>yeo-johnson</a:t>
            </a:r>
            <a:r>
              <a:rPr lang="id" sz="1600">
                <a:solidFill>
                  <a:schemeClr val="accent2"/>
                </a:solidFill>
                <a:highlight>
                  <a:srgbClr val="FFFFFF"/>
                </a:highlight>
                <a:latin typeface="Roboto"/>
                <a:ea typeface="Roboto"/>
                <a:cs typeface="Roboto"/>
                <a:sym typeface="Roboto"/>
              </a:rPr>
              <a:t> karena setelah transformasi outliers tidak ada.</a:t>
            </a:r>
            <a:endParaRPr sz="1600">
              <a:solidFill>
                <a:schemeClr val="accent2"/>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accent2"/>
              </a:buClr>
              <a:buSzPts val="1600"/>
              <a:buFont typeface="Roboto"/>
              <a:buAutoNum type="arabicPeriod"/>
            </a:pPr>
            <a:r>
              <a:rPr lang="id" sz="1600">
                <a:solidFill>
                  <a:schemeClr val="accent2"/>
                </a:solidFill>
                <a:highlight>
                  <a:srgbClr val="FFFFFF"/>
                </a:highlight>
                <a:latin typeface="Roboto"/>
                <a:ea typeface="Roboto"/>
                <a:cs typeface="Roboto"/>
                <a:sym typeface="Roboto"/>
              </a:rPr>
              <a:t>Untuk kolom </a:t>
            </a:r>
            <a:r>
              <a:rPr b="1" lang="id" sz="1600">
                <a:solidFill>
                  <a:schemeClr val="accent2"/>
                </a:solidFill>
                <a:highlight>
                  <a:srgbClr val="FFFFFF"/>
                </a:highlight>
                <a:latin typeface="Roboto"/>
                <a:ea typeface="Roboto"/>
                <a:cs typeface="Roboto"/>
                <a:sym typeface="Roboto"/>
              </a:rPr>
              <a:t>product_related</a:t>
            </a:r>
            <a:r>
              <a:rPr lang="id" sz="1600">
                <a:solidFill>
                  <a:schemeClr val="accent2"/>
                </a:solidFill>
                <a:highlight>
                  <a:srgbClr val="FFFFFF"/>
                </a:highlight>
                <a:latin typeface="Roboto"/>
                <a:ea typeface="Roboto"/>
                <a:cs typeface="Roboto"/>
                <a:sym typeface="Roboto"/>
              </a:rPr>
              <a:t> dan </a:t>
            </a:r>
            <a:r>
              <a:rPr b="1" lang="id" sz="1600">
                <a:solidFill>
                  <a:schemeClr val="accent2"/>
                </a:solidFill>
                <a:highlight>
                  <a:srgbClr val="FFFFFF"/>
                </a:highlight>
                <a:latin typeface="Roboto"/>
                <a:ea typeface="Roboto"/>
                <a:cs typeface="Roboto"/>
                <a:sym typeface="Roboto"/>
              </a:rPr>
              <a:t>product_related_duration</a:t>
            </a:r>
            <a:r>
              <a:rPr lang="id" sz="1600">
                <a:solidFill>
                  <a:schemeClr val="accent2"/>
                </a:solidFill>
                <a:highlight>
                  <a:srgbClr val="FFFFFF"/>
                </a:highlight>
                <a:latin typeface="Roboto"/>
                <a:ea typeface="Roboto"/>
                <a:cs typeface="Roboto"/>
                <a:sym typeface="Roboto"/>
              </a:rPr>
              <a:t>, menggunakan kedua </a:t>
            </a:r>
            <a:r>
              <a:rPr b="1" lang="id" sz="1600">
                <a:solidFill>
                  <a:schemeClr val="accent2"/>
                </a:solidFill>
                <a:highlight>
                  <a:srgbClr val="FFFFFF"/>
                </a:highlight>
                <a:latin typeface="Roboto"/>
                <a:ea typeface="Roboto"/>
                <a:cs typeface="Roboto"/>
                <a:sym typeface="Roboto"/>
              </a:rPr>
              <a:t>transformer</a:t>
            </a:r>
            <a:r>
              <a:rPr lang="id" sz="1600">
                <a:solidFill>
                  <a:schemeClr val="accent2"/>
                </a:solidFill>
                <a:highlight>
                  <a:srgbClr val="FFFFFF"/>
                </a:highlight>
                <a:latin typeface="Roboto"/>
                <a:ea typeface="Roboto"/>
                <a:cs typeface="Roboto"/>
                <a:sym typeface="Roboto"/>
              </a:rPr>
              <a:t> tersebut dapat mengurangi outliers secara signifikan.</a:t>
            </a:r>
            <a:endParaRPr sz="1600">
              <a:solidFill>
                <a:schemeClr val="accent2"/>
              </a:solidFill>
              <a:highlight>
                <a:srgbClr val="FFFFFF"/>
              </a:highlight>
              <a:latin typeface="Roboto"/>
              <a:ea typeface="Roboto"/>
              <a:cs typeface="Roboto"/>
              <a:sym typeface="Roboto"/>
            </a:endParaRPr>
          </a:p>
          <a:p>
            <a:pPr indent="0" lvl="0" marL="0" rtl="0" algn="l">
              <a:lnSpc>
                <a:spcPct val="115000"/>
              </a:lnSpc>
              <a:spcBef>
                <a:spcPts val="1200"/>
              </a:spcBef>
              <a:spcAft>
                <a:spcPts val="400"/>
              </a:spcAft>
              <a:buNone/>
            </a:pPr>
            <a:r>
              <a:t/>
            </a:r>
            <a:endParaRPr b="1">
              <a:solidFill>
                <a:schemeClr val="accent2"/>
              </a:solidFill>
              <a:highlight>
                <a:srgbClr val="FFFFFF"/>
              </a:highlight>
              <a:latin typeface="Roboto"/>
              <a:ea typeface="Roboto"/>
              <a:cs typeface="Roboto"/>
              <a:sym typeface="Roboto"/>
            </a:endParaRPr>
          </a:p>
        </p:txBody>
      </p:sp>
      <p:sp>
        <p:nvSpPr>
          <p:cNvPr id="190" name="Google Shape;190;p37"/>
          <p:cNvSpPr txBox="1"/>
          <p:nvPr/>
        </p:nvSpPr>
        <p:spPr>
          <a:xfrm>
            <a:off x="938350" y="3314475"/>
            <a:ext cx="7836300" cy="59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a:solidFill>
                <a:schemeClr val="accent2"/>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picture containing drawing&#10;&#10;Description automatically generated" id="195" name="Google Shape;195;p38"/>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96" name="Google Shape;196;p38"/>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97" name="Google Shape;197;p38"/>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98" name="Google Shape;198;p38"/>
          <p:cNvSpPr txBox="1"/>
          <p:nvPr/>
        </p:nvSpPr>
        <p:spPr>
          <a:xfrm>
            <a:off x="844675" y="946925"/>
            <a:ext cx="8254500" cy="3969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id">
                <a:solidFill>
                  <a:schemeClr val="accent2"/>
                </a:solidFill>
                <a:highlight>
                  <a:srgbClr val="FFFFFF"/>
                </a:highlight>
                <a:latin typeface="Roboto"/>
                <a:ea typeface="Roboto"/>
                <a:cs typeface="Roboto"/>
                <a:sym typeface="Roboto"/>
              </a:rPr>
              <a:t>Kesimpulan transformation</a:t>
            </a:r>
            <a:endParaRPr b="1">
              <a:solidFill>
                <a:schemeClr val="accent2"/>
              </a:solidFill>
              <a:highlight>
                <a:srgbClr val="FFFFFF"/>
              </a:highlight>
              <a:latin typeface="Roboto"/>
              <a:ea typeface="Roboto"/>
              <a:cs typeface="Roboto"/>
              <a:sym typeface="Roboto"/>
            </a:endParaRPr>
          </a:p>
          <a:p>
            <a:pPr indent="-330200" lvl="0" marL="457200" rtl="0" algn="l">
              <a:lnSpc>
                <a:spcPct val="115000"/>
              </a:lnSpc>
              <a:spcBef>
                <a:spcPts val="600"/>
              </a:spcBef>
              <a:spcAft>
                <a:spcPts val="0"/>
              </a:spcAft>
              <a:buClr>
                <a:schemeClr val="accent2"/>
              </a:buClr>
              <a:buSzPts val="1600"/>
              <a:buFont typeface="Roboto"/>
              <a:buAutoNum type="arabicPeriod" startAt="4"/>
            </a:pPr>
            <a:r>
              <a:rPr lang="id" sz="1600">
                <a:solidFill>
                  <a:schemeClr val="accent2"/>
                </a:solidFill>
                <a:highlight>
                  <a:srgbClr val="FFFFFF"/>
                </a:highlight>
                <a:latin typeface="Roboto"/>
                <a:ea typeface="Roboto"/>
                <a:cs typeface="Roboto"/>
                <a:sym typeface="Roboto"/>
              </a:rPr>
              <a:t>Kolom </a:t>
            </a:r>
            <a:r>
              <a:rPr b="1" lang="id" sz="1600">
                <a:solidFill>
                  <a:schemeClr val="accent2"/>
                </a:solidFill>
                <a:highlight>
                  <a:srgbClr val="FFFFFF"/>
                </a:highlight>
                <a:latin typeface="Roboto"/>
                <a:ea typeface="Roboto"/>
                <a:cs typeface="Roboto"/>
                <a:sym typeface="Roboto"/>
              </a:rPr>
              <a:t>informational</a:t>
            </a:r>
            <a:r>
              <a:rPr lang="id" sz="1600">
                <a:solidFill>
                  <a:schemeClr val="accent2"/>
                </a:solidFill>
                <a:highlight>
                  <a:srgbClr val="FFFFFF"/>
                </a:highlight>
                <a:latin typeface="Roboto"/>
                <a:ea typeface="Roboto"/>
                <a:cs typeface="Roboto"/>
                <a:sym typeface="Roboto"/>
              </a:rPr>
              <a:t>, </a:t>
            </a:r>
            <a:r>
              <a:rPr b="1" lang="id" sz="1600">
                <a:solidFill>
                  <a:schemeClr val="accent2"/>
                </a:solidFill>
                <a:highlight>
                  <a:srgbClr val="FFFFFF"/>
                </a:highlight>
                <a:latin typeface="Roboto"/>
                <a:ea typeface="Roboto"/>
                <a:cs typeface="Roboto"/>
                <a:sym typeface="Roboto"/>
              </a:rPr>
              <a:t>informational_duration</a:t>
            </a:r>
            <a:r>
              <a:rPr lang="id" sz="1600">
                <a:solidFill>
                  <a:schemeClr val="accent2"/>
                </a:solidFill>
                <a:highlight>
                  <a:srgbClr val="FFFFFF"/>
                </a:highlight>
                <a:latin typeface="Roboto"/>
                <a:ea typeface="Roboto"/>
                <a:cs typeface="Roboto"/>
                <a:sym typeface="Roboto"/>
              </a:rPr>
              <a:t>, </a:t>
            </a:r>
            <a:r>
              <a:rPr b="1" lang="id" sz="1600">
                <a:solidFill>
                  <a:schemeClr val="accent2"/>
                </a:solidFill>
                <a:highlight>
                  <a:srgbClr val="FFFFFF"/>
                </a:highlight>
                <a:latin typeface="Roboto"/>
                <a:ea typeface="Roboto"/>
                <a:cs typeface="Roboto"/>
                <a:sym typeface="Roboto"/>
              </a:rPr>
              <a:t>page_values</a:t>
            </a:r>
            <a:r>
              <a:rPr lang="id" sz="1600">
                <a:solidFill>
                  <a:schemeClr val="accent2"/>
                </a:solidFill>
                <a:highlight>
                  <a:srgbClr val="FFFFFF"/>
                </a:highlight>
                <a:latin typeface="Roboto"/>
                <a:ea typeface="Roboto"/>
                <a:cs typeface="Roboto"/>
                <a:sym typeface="Roboto"/>
              </a:rPr>
              <a:t>, dan </a:t>
            </a:r>
            <a:r>
              <a:rPr b="1" lang="id" sz="1600">
                <a:solidFill>
                  <a:schemeClr val="accent2"/>
                </a:solidFill>
                <a:highlight>
                  <a:srgbClr val="FFFFFF"/>
                </a:highlight>
                <a:latin typeface="Roboto"/>
                <a:ea typeface="Roboto"/>
                <a:cs typeface="Roboto"/>
                <a:sym typeface="Roboto"/>
              </a:rPr>
              <a:t>special_day</a:t>
            </a:r>
            <a:r>
              <a:rPr lang="id" sz="1600">
                <a:solidFill>
                  <a:schemeClr val="accent2"/>
                </a:solidFill>
                <a:highlight>
                  <a:srgbClr val="FFFFFF"/>
                </a:highlight>
                <a:latin typeface="Roboto"/>
                <a:ea typeface="Roboto"/>
                <a:cs typeface="Roboto"/>
                <a:sym typeface="Roboto"/>
              </a:rPr>
              <a:t> tidak berubah distribusinya setelah transformation. Hal ini terjadi karena</a:t>
            </a:r>
            <a:endParaRPr sz="1600">
              <a:solidFill>
                <a:schemeClr val="accent2"/>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chemeClr val="accent2"/>
              </a:buClr>
              <a:buSzPts val="1600"/>
              <a:buFont typeface="Roboto"/>
              <a:buChar char="○"/>
            </a:pPr>
            <a:r>
              <a:rPr lang="id" sz="1600">
                <a:solidFill>
                  <a:schemeClr val="accent2"/>
                </a:solidFill>
                <a:highlight>
                  <a:srgbClr val="FFFFFF"/>
                </a:highlight>
                <a:latin typeface="Roboto"/>
                <a:ea typeface="Roboto"/>
                <a:cs typeface="Roboto"/>
                <a:sym typeface="Roboto"/>
              </a:rPr>
              <a:t>Kolom </a:t>
            </a:r>
            <a:r>
              <a:rPr b="1" lang="id" sz="1600">
                <a:solidFill>
                  <a:schemeClr val="accent2"/>
                </a:solidFill>
                <a:highlight>
                  <a:srgbClr val="FFFFFF"/>
                </a:highlight>
                <a:latin typeface="Roboto"/>
                <a:ea typeface="Roboto"/>
                <a:cs typeface="Roboto"/>
                <a:sym typeface="Roboto"/>
              </a:rPr>
              <a:t>informational</a:t>
            </a:r>
            <a:r>
              <a:rPr lang="id" sz="1600">
                <a:solidFill>
                  <a:schemeClr val="accent2"/>
                </a:solidFill>
                <a:highlight>
                  <a:srgbClr val="FFFFFF"/>
                </a:highlight>
                <a:latin typeface="Roboto"/>
                <a:ea typeface="Roboto"/>
                <a:cs typeface="Roboto"/>
                <a:sym typeface="Roboto"/>
              </a:rPr>
              <a:t>, </a:t>
            </a:r>
            <a:r>
              <a:rPr b="1" lang="id" sz="1600">
                <a:solidFill>
                  <a:schemeClr val="accent2"/>
                </a:solidFill>
                <a:highlight>
                  <a:srgbClr val="FFFFFF"/>
                </a:highlight>
                <a:latin typeface="Roboto"/>
                <a:ea typeface="Roboto"/>
                <a:cs typeface="Roboto"/>
                <a:sym typeface="Roboto"/>
              </a:rPr>
              <a:t>informational_duration</a:t>
            </a:r>
            <a:r>
              <a:rPr lang="id" sz="1600">
                <a:solidFill>
                  <a:schemeClr val="accent2"/>
                </a:solidFill>
                <a:highlight>
                  <a:srgbClr val="FFFFFF"/>
                </a:highlight>
                <a:latin typeface="Roboto"/>
                <a:ea typeface="Roboto"/>
                <a:cs typeface="Roboto"/>
                <a:sym typeface="Roboto"/>
              </a:rPr>
              <a:t>, </a:t>
            </a:r>
            <a:r>
              <a:rPr b="1" lang="id" sz="1600">
                <a:solidFill>
                  <a:schemeClr val="accent2"/>
                </a:solidFill>
                <a:highlight>
                  <a:srgbClr val="FFFFFF"/>
                </a:highlight>
                <a:latin typeface="Roboto"/>
                <a:ea typeface="Roboto"/>
                <a:cs typeface="Roboto"/>
                <a:sym typeface="Roboto"/>
              </a:rPr>
              <a:t>page_values</a:t>
            </a:r>
            <a:r>
              <a:rPr lang="id" sz="1600">
                <a:solidFill>
                  <a:schemeClr val="accent2"/>
                </a:solidFill>
                <a:highlight>
                  <a:srgbClr val="FFFFFF"/>
                </a:highlight>
                <a:latin typeface="Roboto"/>
                <a:ea typeface="Roboto"/>
                <a:cs typeface="Roboto"/>
                <a:sym typeface="Roboto"/>
              </a:rPr>
              <a:t> memiliki data yang mayoritas tersebar di dekat nol sehingga saat ditransform dengan np.log1p atau yeo-johnson, nilai-nilai yang besar tetap jauh dari nilai 0.</a:t>
            </a:r>
            <a:endParaRPr sz="1600">
              <a:solidFill>
                <a:schemeClr val="accent2"/>
              </a:solidFill>
              <a:highlight>
                <a:srgbClr val="FFFFFF"/>
              </a:highlight>
              <a:latin typeface="Roboto"/>
              <a:ea typeface="Roboto"/>
              <a:cs typeface="Roboto"/>
              <a:sym typeface="Roboto"/>
            </a:endParaRPr>
          </a:p>
          <a:p>
            <a:pPr indent="-330200" lvl="1" marL="914400" rtl="0" algn="l">
              <a:lnSpc>
                <a:spcPct val="115000"/>
              </a:lnSpc>
              <a:spcBef>
                <a:spcPts val="0"/>
              </a:spcBef>
              <a:spcAft>
                <a:spcPts val="0"/>
              </a:spcAft>
              <a:buClr>
                <a:schemeClr val="accent2"/>
              </a:buClr>
              <a:buSzPts val="1600"/>
              <a:buFont typeface="Roboto"/>
              <a:buChar char="○"/>
            </a:pPr>
            <a:r>
              <a:rPr lang="id" sz="1600">
                <a:solidFill>
                  <a:schemeClr val="accent2"/>
                </a:solidFill>
                <a:highlight>
                  <a:srgbClr val="FFFFFF"/>
                </a:highlight>
                <a:latin typeface="Roboto"/>
                <a:ea typeface="Roboto"/>
                <a:cs typeface="Roboto"/>
                <a:sym typeface="Roboto"/>
              </a:rPr>
              <a:t>Kolom </a:t>
            </a:r>
            <a:r>
              <a:rPr b="1" lang="id" sz="1600">
                <a:solidFill>
                  <a:schemeClr val="accent2"/>
                </a:solidFill>
                <a:highlight>
                  <a:srgbClr val="FFFFFF"/>
                </a:highlight>
                <a:latin typeface="Roboto"/>
                <a:ea typeface="Roboto"/>
                <a:cs typeface="Roboto"/>
                <a:sym typeface="Roboto"/>
              </a:rPr>
              <a:t>special_day</a:t>
            </a:r>
            <a:r>
              <a:rPr lang="id" sz="1600">
                <a:solidFill>
                  <a:schemeClr val="accent2"/>
                </a:solidFill>
                <a:highlight>
                  <a:srgbClr val="FFFFFF"/>
                </a:highlight>
                <a:latin typeface="Roboto"/>
                <a:ea typeface="Roboto"/>
                <a:cs typeface="Roboto"/>
                <a:sym typeface="Roboto"/>
              </a:rPr>
              <a:t> hanya memiliki 6 unique values yang mana lebih tepat di-treat sebagai kolom kategorikal. Namun, kolom special_day kemungkinan tidak memberi impak ke model karena 89% data memiliki nilai 0.</a:t>
            </a:r>
            <a:endParaRPr sz="1600">
              <a:solidFill>
                <a:schemeClr val="accent2"/>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accent2"/>
              </a:buClr>
              <a:buSzPts val="1600"/>
              <a:buFont typeface="Roboto"/>
              <a:buAutoNum type="arabicPeriod" startAt="4"/>
            </a:pPr>
            <a:r>
              <a:rPr lang="id" sz="1600">
                <a:solidFill>
                  <a:schemeClr val="accent2"/>
                </a:solidFill>
                <a:highlight>
                  <a:srgbClr val="FFFFFF"/>
                </a:highlight>
                <a:latin typeface="Roboto"/>
                <a:ea typeface="Roboto"/>
                <a:cs typeface="Roboto"/>
                <a:sym typeface="Roboto"/>
              </a:rPr>
              <a:t>Jadi, karena setelah mencoba mentransform dengan kedua transformer tersebut hanya ada </a:t>
            </a:r>
            <a:r>
              <a:rPr b="1" lang="id" sz="1600">
                <a:solidFill>
                  <a:schemeClr val="accent2"/>
                </a:solidFill>
                <a:highlight>
                  <a:srgbClr val="FFFFFF"/>
                </a:highlight>
                <a:latin typeface="Roboto"/>
                <a:ea typeface="Roboto"/>
                <a:cs typeface="Roboto"/>
                <a:sym typeface="Roboto"/>
              </a:rPr>
              <a:t>empat feature yang outliers hilang</a:t>
            </a:r>
            <a:r>
              <a:rPr lang="id" sz="1600">
                <a:solidFill>
                  <a:schemeClr val="accent2"/>
                </a:solidFill>
                <a:highlight>
                  <a:srgbClr val="FFFFFF"/>
                </a:highlight>
                <a:latin typeface="Roboto"/>
                <a:ea typeface="Roboto"/>
                <a:cs typeface="Roboto"/>
                <a:sym typeface="Roboto"/>
              </a:rPr>
              <a:t>, maka untuk tahap modelling akan fokus menggunakan algoritma machine learning yang robust terhadap outlier seperti tree-based classifier dan ensemble classifier.</a:t>
            </a:r>
            <a:endParaRPr sz="1600">
              <a:solidFill>
                <a:schemeClr val="accent2"/>
              </a:solidFill>
              <a:highlight>
                <a:srgbClr val="FFFFFF"/>
              </a:highlight>
              <a:latin typeface="Roboto"/>
              <a:ea typeface="Roboto"/>
              <a:cs typeface="Roboto"/>
              <a:sym typeface="Roboto"/>
            </a:endParaRPr>
          </a:p>
          <a:p>
            <a:pPr indent="0" lvl="0" marL="0" rtl="0" algn="l">
              <a:lnSpc>
                <a:spcPct val="115000"/>
              </a:lnSpc>
              <a:spcBef>
                <a:spcPts val="1200"/>
              </a:spcBef>
              <a:spcAft>
                <a:spcPts val="400"/>
              </a:spcAft>
              <a:buNone/>
            </a:pPr>
            <a:r>
              <a:t/>
            </a:r>
            <a:endParaRPr b="1" sz="1600">
              <a:solidFill>
                <a:schemeClr val="accent2"/>
              </a:solidFill>
              <a:highlight>
                <a:srgbClr val="FFFFFF"/>
              </a:highlight>
              <a:latin typeface="Roboto"/>
              <a:ea typeface="Roboto"/>
              <a:cs typeface="Roboto"/>
              <a:sym typeface="Roboto"/>
            </a:endParaRPr>
          </a:p>
        </p:txBody>
      </p:sp>
      <p:sp>
        <p:nvSpPr>
          <p:cNvPr id="199" name="Google Shape;199;p38"/>
          <p:cNvSpPr txBox="1"/>
          <p:nvPr/>
        </p:nvSpPr>
        <p:spPr>
          <a:xfrm>
            <a:off x="938350" y="3314475"/>
            <a:ext cx="7836300" cy="59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a:solidFill>
                <a:schemeClr val="accent2"/>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A picture containing drawing&#10;&#10;Description automatically generated" id="204" name="Google Shape;204;p39"/>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05" name="Google Shape;205;p39"/>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06" name="Google Shape;206;p39"/>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207" name="Google Shape;207;p39"/>
          <p:cNvSpPr txBox="1"/>
          <p:nvPr/>
        </p:nvSpPr>
        <p:spPr>
          <a:xfrm>
            <a:off x="844681" y="946925"/>
            <a:ext cx="78363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None/>
            </a:pPr>
            <a:r>
              <a:rPr b="1" lang="id">
                <a:solidFill>
                  <a:schemeClr val="accent2"/>
                </a:solidFill>
                <a:highlight>
                  <a:srgbClr val="FFFFFF"/>
                </a:highlight>
                <a:latin typeface="Roboto"/>
                <a:ea typeface="Roboto"/>
                <a:cs typeface="Roboto"/>
                <a:sym typeface="Roboto"/>
              </a:rPr>
              <a:t>Normalisasi atau scaling</a:t>
            </a:r>
            <a:endParaRPr b="1">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a:solidFill>
                  <a:schemeClr val="accent2"/>
                </a:solidFill>
                <a:highlight>
                  <a:srgbClr val="FFFFFF"/>
                </a:highlight>
                <a:latin typeface="Roboto"/>
                <a:ea typeface="Roboto"/>
                <a:cs typeface="Roboto"/>
                <a:sym typeface="Roboto"/>
              </a:rPr>
              <a:t>Apabila model yang digunakan linear seperti Logistic Regression, maka semua feature harus berada salah satu kondisi di bawah ini</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600"/>
              </a:spcBef>
              <a:spcAft>
                <a:spcPts val="0"/>
              </a:spcAft>
              <a:buClr>
                <a:schemeClr val="accent2"/>
              </a:buClr>
              <a:buSzPts val="1400"/>
              <a:buFont typeface="Roboto"/>
              <a:buAutoNum type="arabicPeriod"/>
            </a:pPr>
            <a:r>
              <a:rPr b="1" lang="id">
                <a:solidFill>
                  <a:schemeClr val="accent2"/>
                </a:solidFill>
                <a:highlight>
                  <a:srgbClr val="FFFFFF"/>
                </a:highlight>
                <a:latin typeface="Roboto"/>
                <a:ea typeface="Roboto"/>
                <a:cs typeface="Roboto"/>
                <a:sym typeface="Roboto"/>
              </a:rPr>
              <a:t>range yang sama</a:t>
            </a:r>
            <a:r>
              <a:rPr lang="id">
                <a:solidFill>
                  <a:schemeClr val="accent2"/>
                </a:solidFill>
                <a:highlight>
                  <a:srgbClr val="FFFFFF"/>
                </a:highlight>
                <a:latin typeface="Roboto"/>
                <a:ea typeface="Roboto"/>
                <a:cs typeface="Roboto"/>
                <a:sym typeface="Roboto"/>
              </a:rPr>
              <a:t> dengan menggunakan MinMaxScaler untuk menskala ulang feature numerik menjadi di range 0 hingga 1.</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AutoNum type="arabicPeriod"/>
            </a:pPr>
            <a:r>
              <a:rPr b="1" lang="id">
                <a:solidFill>
                  <a:schemeClr val="accent2"/>
                </a:solidFill>
                <a:highlight>
                  <a:srgbClr val="FFFFFF"/>
                </a:highlight>
                <a:latin typeface="Roboto"/>
                <a:ea typeface="Roboto"/>
                <a:cs typeface="Roboto"/>
                <a:sym typeface="Roboto"/>
              </a:rPr>
              <a:t>memiliki mean 0 dan standar deviasi 1</a:t>
            </a:r>
            <a:r>
              <a:rPr lang="id">
                <a:solidFill>
                  <a:schemeClr val="accent2"/>
                </a:solidFill>
                <a:highlight>
                  <a:srgbClr val="FFFFFF"/>
                </a:highlight>
                <a:latin typeface="Roboto"/>
                <a:ea typeface="Roboto"/>
                <a:cs typeface="Roboto"/>
                <a:sym typeface="Roboto"/>
              </a:rPr>
              <a:t>. Kondisi ini dicapai dengan menggunakan StandardScaler.</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AutoNum type="arabicPeriod"/>
            </a:pPr>
            <a:r>
              <a:rPr lang="id">
                <a:solidFill>
                  <a:schemeClr val="accent2"/>
                </a:solidFill>
                <a:highlight>
                  <a:srgbClr val="FFFFFF"/>
                </a:highlight>
                <a:latin typeface="Roboto"/>
                <a:ea typeface="Roboto"/>
                <a:cs typeface="Roboto"/>
                <a:sym typeface="Roboto"/>
              </a:rPr>
              <a:t>jika terdapat banyak outliers, ada kemungkinan scaling menggunakan mean dan variance tidak terlalu membantu meningkatkan performa model. Oleh karena itu, scaling harus menggunakan </a:t>
            </a:r>
            <a:r>
              <a:rPr b="1" lang="id">
                <a:solidFill>
                  <a:schemeClr val="accent2"/>
                </a:solidFill>
                <a:highlight>
                  <a:srgbClr val="FFFFFF"/>
                </a:highlight>
                <a:latin typeface="Roboto"/>
                <a:ea typeface="Roboto"/>
                <a:cs typeface="Roboto"/>
                <a:sym typeface="Roboto"/>
              </a:rPr>
              <a:t>median dan IQR</a:t>
            </a:r>
            <a:r>
              <a:rPr lang="id">
                <a:solidFill>
                  <a:schemeClr val="accent2"/>
                </a:solidFill>
                <a:highlight>
                  <a:srgbClr val="FFFFFF"/>
                </a:highlight>
                <a:latin typeface="Roboto"/>
                <a:ea typeface="Roboto"/>
                <a:cs typeface="Roboto"/>
                <a:sym typeface="Roboto"/>
              </a:rPr>
              <a:t> dengan RobustScaler</a:t>
            </a:r>
            <a:endParaRPr>
              <a:solidFill>
                <a:schemeClr val="accent2"/>
              </a:solidFill>
              <a:highlight>
                <a:srgbClr val="FFFFFF"/>
              </a:highlight>
              <a:latin typeface="Roboto"/>
              <a:ea typeface="Roboto"/>
              <a:cs typeface="Roboto"/>
              <a:sym typeface="Roboto"/>
            </a:endParaRPr>
          </a:p>
          <a:p>
            <a:pPr indent="0" lvl="0" marL="0" rtl="0" algn="l">
              <a:lnSpc>
                <a:spcPct val="135714"/>
              </a:lnSpc>
              <a:spcBef>
                <a:spcPts val="1200"/>
              </a:spcBef>
              <a:spcAft>
                <a:spcPts val="0"/>
              </a:spcAft>
              <a:buNone/>
            </a:pPr>
            <a:r>
              <a:t/>
            </a:r>
            <a:endParaRPr>
              <a:solidFill>
                <a:schemeClr val="dk1"/>
              </a:solidFill>
              <a:highlight>
                <a:srgbClr val="FFFFFE"/>
              </a:highlight>
            </a:endParaRPr>
          </a:p>
          <a:p>
            <a:pPr indent="0" lvl="0" marL="0" rtl="0" algn="l">
              <a:lnSpc>
                <a:spcPct val="135714"/>
              </a:lnSpc>
              <a:spcBef>
                <a:spcPts val="0"/>
              </a:spcBef>
              <a:spcAft>
                <a:spcPts val="0"/>
              </a:spcAft>
              <a:buNone/>
            </a:pPr>
            <a:r>
              <a:t/>
            </a:r>
            <a:endParaRPr>
              <a:solidFill>
                <a:schemeClr val="dk1"/>
              </a:solidFill>
              <a:highlight>
                <a:srgbClr val="FFFFFE"/>
              </a:highlight>
            </a:endParaRPr>
          </a:p>
          <a:p>
            <a:pPr indent="0" lvl="0" marL="0" rtl="0" algn="l">
              <a:lnSpc>
                <a:spcPct val="115000"/>
              </a:lnSpc>
              <a:spcBef>
                <a:spcPts val="800"/>
              </a:spcBef>
              <a:spcAft>
                <a:spcPts val="0"/>
              </a:spcAft>
              <a:buNone/>
            </a:pPr>
            <a:r>
              <a:rPr lang="id" sz="1100">
                <a:solidFill>
                  <a:schemeClr val="accent2"/>
                </a:solidFill>
                <a:highlight>
                  <a:srgbClr val="FFFFFF"/>
                </a:highlight>
              </a:rPr>
              <a:t>Referensi:</a:t>
            </a:r>
            <a:endParaRPr sz="1100">
              <a:solidFill>
                <a:schemeClr val="accent2"/>
              </a:solidFill>
              <a:highlight>
                <a:srgbClr val="FFFFFF"/>
              </a:highlight>
            </a:endParaRPr>
          </a:p>
          <a:p>
            <a:pPr indent="0" lvl="0" marL="0" rtl="0" algn="l">
              <a:lnSpc>
                <a:spcPct val="115000"/>
              </a:lnSpc>
              <a:spcBef>
                <a:spcPts val="800"/>
              </a:spcBef>
              <a:spcAft>
                <a:spcPts val="400"/>
              </a:spcAft>
              <a:buNone/>
            </a:pPr>
            <a:r>
              <a:rPr lang="id" sz="1100">
                <a:solidFill>
                  <a:schemeClr val="accent2"/>
                </a:solidFill>
                <a:highlight>
                  <a:srgbClr val="FFFFFF"/>
                </a:highlight>
              </a:rPr>
              <a:t> </a:t>
            </a:r>
            <a:r>
              <a:rPr lang="id" sz="1100" u="sng">
                <a:solidFill>
                  <a:schemeClr val="hlink"/>
                </a:solidFill>
                <a:highlight>
                  <a:srgbClr val="FFFFFF"/>
                </a:highlight>
                <a:hlinkClick r:id="rId4"/>
              </a:rPr>
              <a:t>https://scikit-learn.org/stable/modules/preprocessing.html#preprocessing-scaler</a:t>
            </a:r>
            <a:endParaRPr sz="1100">
              <a:solidFill>
                <a:schemeClr val="accent2"/>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A picture containing drawing&#10;&#10;Description automatically generated" id="212" name="Google Shape;212;p40"/>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13" name="Google Shape;213;p40"/>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14" name="Google Shape;214;p40"/>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215" name="Google Shape;215;p40"/>
          <p:cNvSpPr txBox="1"/>
          <p:nvPr/>
        </p:nvSpPr>
        <p:spPr>
          <a:xfrm>
            <a:off x="844675" y="946925"/>
            <a:ext cx="7836300" cy="43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None/>
            </a:pPr>
            <a:r>
              <a:rPr b="1" lang="id">
                <a:solidFill>
                  <a:schemeClr val="accent2"/>
                </a:solidFill>
                <a:highlight>
                  <a:srgbClr val="FFFFFF"/>
                </a:highlight>
                <a:latin typeface="Roboto"/>
                <a:ea typeface="Roboto"/>
                <a:cs typeface="Roboto"/>
                <a:sym typeface="Roboto"/>
              </a:rPr>
              <a:t>Statistik deskriptif feature numerik sebelum normalisasi</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800"/>
              </a:spcBef>
              <a:spcAft>
                <a:spcPts val="400"/>
              </a:spcAft>
              <a:buNone/>
            </a:pPr>
            <a:r>
              <a:t/>
            </a:r>
            <a:endParaRPr>
              <a:solidFill>
                <a:schemeClr val="accent2"/>
              </a:solidFill>
              <a:highlight>
                <a:srgbClr val="FFFFFF"/>
              </a:highlight>
            </a:endParaRPr>
          </a:p>
        </p:txBody>
      </p:sp>
      <p:pic>
        <p:nvPicPr>
          <p:cNvPr id="216" name="Google Shape;216;p40"/>
          <p:cNvPicPr preferRelativeResize="0"/>
          <p:nvPr/>
        </p:nvPicPr>
        <p:blipFill>
          <a:blip r:embed="rId4">
            <a:alphaModFix/>
          </a:blip>
          <a:stretch>
            <a:fillRect/>
          </a:stretch>
        </p:blipFill>
        <p:spPr>
          <a:xfrm>
            <a:off x="1771975" y="1385525"/>
            <a:ext cx="5981700" cy="3190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picture containing drawing&#10;&#10;Description automatically generated" id="221" name="Google Shape;221;p41"/>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22" name="Google Shape;222;p41"/>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23" name="Google Shape;223;p41"/>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224" name="Google Shape;224;p41"/>
          <p:cNvSpPr txBox="1"/>
          <p:nvPr/>
        </p:nvSpPr>
        <p:spPr>
          <a:xfrm>
            <a:off x="6595975" y="1194475"/>
            <a:ext cx="2276100" cy="3433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None/>
            </a:pPr>
            <a:r>
              <a:rPr b="1" lang="id">
                <a:solidFill>
                  <a:schemeClr val="accent2"/>
                </a:solidFill>
                <a:highlight>
                  <a:srgbClr val="FFFFFF"/>
                </a:highlight>
              </a:rPr>
              <a:t>Feature numerik setelah di-rescale dengan MinMaxScaler</a:t>
            </a:r>
            <a:endParaRPr b="1">
              <a:solidFill>
                <a:schemeClr val="accent2"/>
              </a:solidFill>
              <a:highlight>
                <a:srgbClr val="FFFFFF"/>
              </a:highlight>
            </a:endParaRPr>
          </a:p>
          <a:p>
            <a:pPr indent="0" lvl="0" marL="0" rtl="0" algn="l">
              <a:lnSpc>
                <a:spcPct val="115000"/>
              </a:lnSpc>
              <a:spcBef>
                <a:spcPts val="600"/>
              </a:spcBef>
              <a:spcAft>
                <a:spcPts val="0"/>
              </a:spcAft>
              <a:buNone/>
            </a:pPr>
            <a:r>
              <a:rPr lang="id">
                <a:solidFill>
                  <a:schemeClr val="accent2"/>
                </a:solidFill>
                <a:highlight>
                  <a:srgbClr val="FFFFFF"/>
                </a:highlight>
                <a:latin typeface="Roboto"/>
                <a:ea typeface="Roboto"/>
                <a:cs typeface="Roboto"/>
                <a:sym typeface="Roboto"/>
              </a:rPr>
              <a:t>Setelah ditransformasi dan dinormalisasi, seluruh feature berada di range 0 - 1 dan memiliki nilai tengah di antara 0 - 0.5.</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b="1">
              <a:solidFill>
                <a:schemeClr val="accent2"/>
              </a:solidFill>
              <a:highlight>
                <a:srgbClr val="FFFFFF"/>
              </a:highlight>
            </a:endParaRPr>
          </a:p>
          <a:p>
            <a:pPr indent="0" lvl="0" marL="0" rtl="0" algn="l">
              <a:lnSpc>
                <a:spcPct val="115000"/>
              </a:lnSpc>
              <a:spcBef>
                <a:spcPts val="600"/>
              </a:spcBef>
              <a:spcAft>
                <a:spcPts val="0"/>
              </a:spcAft>
              <a:buNone/>
            </a:pPr>
            <a:r>
              <a:t/>
            </a:r>
            <a:endParaRPr b="1">
              <a:solidFill>
                <a:schemeClr val="accent2"/>
              </a:solidFill>
              <a:highlight>
                <a:srgbClr val="FFFFFF"/>
              </a:highlight>
            </a:endParaRPr>
          </a:p>
          <a:p>
            <a:pPr indent="0" lvl="0" marL="0" rtl="0" algn="l">
              <a:lnSpc>
                <a:spcPct val="115000"/>
              </a:lnSpc>
              <a:spcBef>
                <a:spcPts val="800"/>
              </a:spcBef>
              <a:spcAft>
                <a:spcPts val="400"/>
              </a:spcAft>
              <a:buNone/>
            </a:pPr>
            <a:r>
              <a:t/>
            </a:r>
            <a:endParaRPr>
              <a:solidFill>
                <a:schemeClr val="accent2"/>
              </a:solidFill>
              <a:highlight>
                <a:srgbClr val="FFFFFF"/>
              </a:highlight>
            </a:endParaRPr>
          </a:p>
        </p:txBody>
      </p:sp>
      <p:pic>
        <p:nvPicPr>
          <p:cNvPr id="225" name="Google Shape;225;p41"/>
          <p:cNvPicPr preferRelativeResize="0"/>
          <p:nvPr/>
        </p:nvPicPr>
        <p:blipFill>
          <a:blip r:embed="rId4">
            <a:alphaModFix/>
          </a:blip>
          <a:stretch>
            <a:fillRect/>
          </a:stretch>
        </p:blipFill>
        <p:spPr>
          <a:xfrm>
            <a:off x="1109575" y="1058713"/>
            <a:ext cx="4857750" cy="3209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 picture containing drawing&#10;&#10;Description automatically generated" id="230" name="Google Shape;230;p42"/>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31" name="Google Shape;231;p42"/>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32" name="Google Shape;232;p42"/>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233" name="Google Shape;233;p42"/>
          <p:cNvSpPr txBox="1"/>
          <p:nvPr/>
        </p:nvSpPr>
        <p:spPr>
          <a:xfrm>
            <a:off x="844675" y="946925"/>
            <a:ext cx="7836300" cy="43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500"/>
              </a:spcAft>
              <a:buNone/>
            </a:pPr>
            <a:r>
              <a:rPr b="1" lang="id">
                <a:solidFill>
                  <a:schemeClr val="accent2"/>
                </a:solidFill>
                <a:highlight>
                  <a:srgbClr val="FFFFFF"/>
                </a:highlight>
                <a:latin typeface="Roboto"/>
                <a:ea typeface="Roboto"/>
                <a:cs typeface="Roboto"/>
                <a:sym typeface="Roboto"/>
              </a:rPr>
              <a:t>Feature numerik setelah di-rescale dengan StandardScaler</a:t>
            </a:r>
            <a:endParaRPr>
              <a:solidFill>
                <a:schemeClr val="accent2"/>
              </a:solidFill>
              <a:highlight>
                <a:srgbClr val="FFFFFF"/>
              </a:highlight>
            </a:endParaRPr>
          </a:p>
        </p:txBody>
      </p:sp>
      <p:pic>
        <p:nvPicPr>
          <p:cNvPr id="234" name="Google Shape;234;p42"/>
          <p:cNvPicPr preferRelativeResize="0"/>
          <p:nvPr/>
        </p:nvPicPr>
        <p:blipFill>
          <a:blip r:embed="rId4">
            <a:alphaModFix/>
          </a:blip>
          <a:stretch>
            <a:fillRect/>
          </a:stretch>
        </p:blipFill>
        <p:spPr>
          <a:xfrm>
            <a:off x="2024063" y="1441650"/>
            <a:ext cx="5095875" cy="3162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A picture containing drawing&#10;&#10;Description automatically generated" id="239" name="Google Shape;239;p43"/>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40" name="Google Shape;240;p43"/>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41" name="Google Shape;241;p43"/>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242" name="Google Shape;242;p43"/>
          <p:cNvSpPr txBox="1"/>
          <p:nvPr/>
        </p:nvSpPr>
        <p:spPr>
          <a:xfrm>
            <a:off x="844675" y="946925"/>
            <a:ext cx="7836300" cy="43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500"/>
              </a:spcAft>
              <a:buNone/>
            </a:pPr>
            <a:r>
              <a:rPr b="1" lang="id">
                <a:solidFill>
                  <a:schemeClr val="accent2"/>
                </a:solidFill>
                <a:highlight>
                  <a:srgbClr val="FFFFFF"/>
                </a:highlight>
                <a:latin typeface="Roboto"/>
                <a:ea typeface="Roboto"/>
                <a:cs typeface="Roboto"/>
                <a:sym typeface="Roboto"/>
              </a:rPr>
              <a:t>Feature numerik setelah di-rescale dengan RobustScaler</a:t>
            </a:r>
            <a:endParaRPr>
              <a:solidFill>
                <a:schemeClr val="accent2"/>
              </a:solidFill>
              <a:highlight>
                <a:srgbClr val="FFFFFF"/>
              </a:highlight>
            </a:endParaRPr>
          </a:p>
        </p:txBody>
      </p:sp>
      <p:pic>
        <p:nvPicPr>
          <p:cNvPr id="243" name="Google Shape;243;p43"/>
          <p:cNvPicPr preferRelativeResize="0"/>
          <p:nvPr/>
        </p:nvPicPr>
        <p:blipFill>
          <a:blip r:embed="rId4">
            <a:alphaModFix/>
          </a:blip>
          <a:stretch>
            <a:fillRect/>
          </a:stretch>
        </p:blipFill>
        <p:spPr>
          <a:xfrm>
            <a:off x="2052625" y="1528350"/>
            <a:ext cx="5038725" cy="3162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A picture containing drawing&#10;&#10;Description automatically generated" id="248" name="Google Shape;248;p44"/>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49" name="Google Shape;249;p44"/>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50" name="Google Shape;250;p44"/>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a:t>
            </a:r>
            <a:endParaRPr b="1" sz="1800">
              <a:solidFill>
                <a:srgbClr val="0198A3"/>
              </a:solidFill>
              <a:latin typeface="Montserrat"/>
              <a:ea typeface="Montserrat"/>
              <a:cs typeface="Montserrat"/>
              <a:sym typeface="Montserrat"/>
            </a:endParaRPr>
          </a:p>
        </p:txBody>
      </p:sp>
      <p:sp>
        <p:nvSpPr>
          <p:cNvPr id="251" name="Google Shape;251;p44"/>
          <p:cNvSpPr txBox="1"/>
          <p:nvPr/>
        </p:nvSpPr>
        <p:spPr>
          <a:xfrm>
            <a:off x="437400" y="804100"/>
            <a:ext cx="82437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id" sz="1250">
                <a:solidFill>
                  <a:schemeClr val="dk1"/>
                </a:solidFill>
                <a:highlight>
                  <a:srgbClr val="FFFFFF"/>
                </a:highlight>
              </a:rPr>
              <a:t>Berikut encoding per masing-masing kolom kategorikal yang tepat digunakan yaitu.</a:t>
            </a:r>
            <a:endParaRPr sz="1250">
              <a:solidFill>
                <a:schemeClr val="dk1"/>
              </a:solidFill>
              <a:highlight>
                <a:srgbClr val="FFFFFF"/>
              </a:highlight>
            </a:endParaRPr>
          </a:p>
          <a:p>
            <a:pPr indent="-307975" lvl="0" marL="457200" rtl="0" algn="l">
              <a:lnSpc>
                <a:spcPct val="115000"/>
              </a:lnSpc>
              <a:spcBef>
                <a:spcPts val="1100"/>
              </a:spcBef>
              <a:spcAft>
                <a:spcPts val="0"/>
              </a:spcAft>
              <a:buClr>
                <a:schemeClr val="dk1"/>
              </a:buClr>
              <a:buSzPts val="1250"/>
              <a:buAutoNum type="arabicPeriod"/>
            </a:pPr>
            <a:r>
              <a:rPr b="1" lang="id" sz="1250">
                <a:solidFill>
                  <a:schemeClr val="dk1"/>
                </a:solidFill>
                <a:highlight>
                  <a:srgbClr val="FFFFFF"/>
                </a:highlight>
              </a:rPr>
              <a:t>month</a:t>
            </a:r>
            <a:endParaRPr b="1"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Sin-cos transformation</a:t>
            </a:r>
            <a:r>
              <a:rPr lang="id" sz="1250">
                <a:solidFill>
                  <a:schemeClr val="dk1"/>
                </a:solidFill>
                <a:highlight>
                  <a:srgbClr val="FFFFFF"/>
                </a:highlight>
              </a:rPr>
              <a:t>. Dengan transformer ini, hubungan siklus dapat diketahui oleh algoritma machine learning.</a:t>
            </a:r>
            <a:endParaRPr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Quarter binning</a:t>
            </a:r>
            <a:r>
              <a:rPr lang="id" sz="1250">
                <a:solidFill>
                  <a:schemeClr val="dk1"/>
                </a:solidFill>
                <a:highlight>
                  <a:srgbClr val="FFFFFF"/>
                </a:highlight>
              </a:rPr>
              <a:t>. Kolom month di-group berdasarkan quarter.</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AutoNum type="arabicPeriod"/>
            </a:pPr>
            <a:r>
              <a:rPr b="1" lang="id" sz="1250">
                <a:solidFill>
                  <a:schemeClr val="dk1"/>
                </a:solidFill>
                <a:highlight>
                  <a:srgbClr val="FFFFFF"/>
                </a:highlight>
              </a:rPr>
              <a:t>operating_systems, browser, region, dan traffic_type</a:t>
            </a:r>
            <a:br>
              <a:rPr b="1" lang="id" sz="1250">
                <a:solidFill>
                  <a:schemeClr val="dk1"/>
                </a:solidFill>
                <a:highlight>
                  <a:srgbClr val="FFFFFF"/>
                </a:highlight>
              </a:rPr>
            </a:br>
            <a:r>
              <a:rPr lang="id" sz="1250">
                <a:solidFill>
                  <a:schemeClr val="dk1"/>
                </a:solidFill>
                <a:highlight>
                  <a:srgbClr val="FFFFFF"/>
                </a:highlight>
              </a:rPr>
              <a:t>Keempat kolom tersebut memiliki jumlah unique value &gt; 5 sehingga kurang tepat menggunakan one-hot encoder secara langsung. Berikut ini feature encoding yang tepat digunakan.</a:t>
            </a:r>
            <a:endParaRPr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Count encoder</a:t>
            </a:r>
            <a:r>
              <a:rPr lang="id" sz="1250">
                <a:solidFill>
                  <a:schemeClr val="dk1"/>
                </a:solidFill>
                <a:highlight>
                  <a:srgbClr val="FFFFFF"/>
                </a:highlight>
              </a:rPr>
              <a:t>. Jumlah observasi setiap unique value pada setiap kolom kategorikal</a:t>
            </a:r>
            <a:endParaRPr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Frequency encoder</a:t>
            </a:r>
            <a:r>
              <a:rPr lang="id" sz="1250">
                <a:solidFill>
                  <a:schemeClr val="dk1"/>
                </a:solidFill>
                <a:highlight>
                  <a:srgbClr val="FFFFFF"/>
                </a:highlight>
              </a:rPr>
              <a:t>. Persentase jumlah observasi setiap unique value pada setiap kolom kategorikal</a:t>
            </a:r>
            <a:endParaRPr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Target encoder</a:t>
            </a:r>
            <a:r>
              <a:rPr lang="id" sz="1250">
                <a:solidFill>
                  <a:schemeClr val="dk1"/>
                </a:solidFill>
                <a:highlight>
                  <a:srgbClr val="FFFFFF"/>
                </a:highlight>
              </a:rPr>
              <a:t>. Seluruh unique value dari kolom ini diubah menjadi fraksi jumlah visitor yang menghasilkan revenue per jumlah seluruh visitor.</a:t>
            </a:r>
            <a:endParaRPr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b="1" lang="id" sz="1250">
                <a:solidFill>
                  <a:schemeClr val="dk1"/>
                </a:solidFill>
                <a:highlight>
                  <a:srgbClr val="FFFFFF"/>
                </a:highlight>
              </a:rPr>
              <a:t>Rare-label dan one-hot encoder</a:t>
            </a:r>
            <a:r>
              <a:rPr lang="id" sz="1250">
                <a:solidFill>
                  <a:schemeClr val="dk1"/>
                </a:solidFill>
                <a:highlight>
                  <a:srgbClr val="FFFFFF"/>
                </a:highlight>
              </a:rPr>
              <a:t>. Sebagai contoh penggunaan rare-label, kategori 1, 2, dan 3 akan tetap dipertahankan dan selain ketiga kategori itu akan dijadikan satu kategori yaitu 'rare'. Kemudian keempat kategori tersebut di one-hot encoded.</a:t>
            </a:r>
            <a:endParaRPr sz="1250">
              <a:solidFill>
                <a:schemeClr val="dk1"/>
              </a:solidFill>
              <a:highlight>
                <a:srgbClr val="FFFFFF"/>
              </a:highlight>
            </a:endParaRPr>
          </a:p>
          <a:p>
            <a:pPr indent="-307975" lvl="0" marL="457200" rtl="0" algn="l">
              <a:lnSpc>
                <a:spcPct val="115000"/>
              </a:lnSpc>
              <a:spcBef>
                <a:spcPts val="0"/>
              </a:spcBef>
              <a:spcAft>
                <a:spcPts val="0"/>
              </a:spcAft>
              <a:buClr>
                <a:schemeClr val="dk1"/>
              </a:buClr>
              <a:buSzPts val="1250"/>
              <a:buAutoNum type="arabicPeriod"/>
            </a:pPr>
            <a:r>
              <a:rPr b="1" lang="id" sz="1250">
                <a:solidFill>
                  <a:schemeClr val="dk1"/>
                </a:solidFill>
                <a:highlight>
                  <a:srgbClr val="FFFFFF"/>
                </a:highlight>
              </a:rPr>
              <a:t>visitor_type, dan weekend</a:t>
            </a:r>
            <a:endParaRPr b="1" sz="1250">
              <a:solidFill>
                <a:schemeClr val="dk1"/>
              </a:solidFill>
              <a:highlight>
                <a:srgbClr val="FFFFFF"/>
              </a:highlight>
            </a:endParaRPr>
          </a:p>
          <a:p>
            <a:pPr indent="-307975" lvl="1" marL="914400" rtl="0" algn="l">
              <a:lnSpc>
                <a:spcPct val="115000"/>
              </a:lnSpc>
              <a:spcBef>
                <a:spcPts val="0"/>
              </a:spcBef>
              <a:spcAft>
                <a:spcPts val="0"/>
              </a:spcAft>
              <a:buClr>
                <a:schemeClr val="dk1"/>
              </a:buClr>
              <a:buSzPts val="1250"/>
              <a:buChar char="○"/>
            </a:pPr>
            <a:r>
              <a:rPr lang="id" sz="1250">
                <a:solidFill>
                  <a:schemeClr val="dk1"/>
                </a:solidFill>
                <a:highlight>
                  <a:srgbClr val="FFFFFF"/>
                </a:highlight>
              </a:rPr>
              <a:t>karena unique value hanya 2-3 saja, maka </a:t>
            </a:r>
            <a:r>
              <a:rPr b="1" lang="id" sz="1250">
                <a:solidFill>
                  <a:schemeClr val="dk1"/>
                </a:solidFill>
                <a:highlight>
                  <a:srgbClr val="FFFFFF"/>
                </a:highlight>
              </a:rPr>
              <a:t>one-hot encoder</a:t>
            </a:r>
            <a:r>
              <a:rPr lang="id" sz="1250">
                <a:solidFill>
                  <a:schemeClr val="dk1"/>
                </a:solidFill>
                <a:highlight>
                  <a:srgbClr val="FFFFFF"/>
                </a:highlight>
              </a:rPr>
              <a:t> yang paling tepat diterapkan.</a:t>
            </a:r>
            <a:endParaRPr sz="1250">
              <a:solidFill>
                <a:schemeClr val="dk1"/>
              </a:solidFill>
              <a:highlight>
                <a:srgbClr val="FFFFFF"/>
              </a:highlight>
            </a:endParaRPr>
          </a:p>
          <a:p>
            <a:pPr indent="0" lvl="0" marL="0" marR="38100" rtl="0" algn="l">
              <a:lnSpc>
                <a:spcPct val="115000"/>
              </a:lnSpc>
              <a:spcBef>
                <a:spcPts val="600"/>
              </a:spcBef>
              <a:spcAft>
                <a:spcPts val="0"/>
              </a:spcAft>
              <a:buNone/>
            </a:pPr>
            <a:r>
              <a:t/>
            </a:r>
            <a:endParaRPr b="1" sz="1250">
              <a:solidFill>
                <a:schemeClr val="accent2"/>
              </a:solidFill>
              <a:latin typeface="Roboto"/>
              <a:ea typeface="Roboto"/>
              <a:cs typeface="Roboto"/>
              <a:sym typeface="Roboto"/>
            </a:endParaRPr>
          </a:p>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A picture containing drawing&#10;&#10;Description automatically generated" id="256" name="Google Shape;256;p45"/>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57" name="Google Shape;257;p45"/>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58" name="Google Shape;258;p45"/>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(kolom month)</a:t>
            </a:r>
            <a:endParaRPr b="1" sz="1800">
              <a:solidFill>
                <a:srgbClr val="0198A3"/>
              </a:solidFill>
              <a:latin typeface="Montserrat"/>
              <a:ea typeface="Montserrat"/>
              <a:cs typeface="Montserrat"/>
              <a:sym typeface="Montserrat"/>
            </a:endParaRPr>
          </a:p>
        </p:txBody>
      </p:sp>
      <p:sp>
        <p:nvSpPr>
          <p:cNvPr id="259" name="Google Shape;259;p45"/>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260" name="Google Shape;260;p45"/>
          <p:cNvPicPr preferRelativeResize="0"/>
          <p:nvPr/>
        </p:nvPicPr>
        <p:blipFill>
          <a:blip r:embed="rId4">
            <a:alphaModFix/>
          </a:blip>
          <a:stretch>
            <a:fillRect/>
          </a:stretch>
        </p:blipFill>
        <p:spPr>
          <a:xfrm>
            <a:off x="1176338" y="1052713"/>
            <a:ext cx="6791325" cy="3876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A picture containing drawing&#10;&#10;Description automatically generated" id="265" name="Google Shape;265;p46"/>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66" name="Google Shape;266;p46"/>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67" name="Google Shape;267;p46"/>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a:t>
            </a:r>
            <a:r>
              <a:rPr b="1" lang="id" sz="1800">
                <a:solidFill>
                  <a:srgbClr val="0198A3"/>
                </a:solidFill>
                <a:latin typeface="Montserrat"/>
                <a:ea typeface="Montserrat"/>
                <a:cs typeface="Montserrat"/>
                <a:sym typeface="Montserrat"/>
              </a:rPr>
              <a:t>(kolom month)</a:t>
            </a:r>
            <a:endParaRPr b="1" sz="1800">
              <a:solidFill>
                <a:srgbClr val="0198A3"/>
              </a:solidFill>
              <a:latin typeface="Montserrat"/>
              <a:ea typeface="Montserrat"/>
              <a:cs typeface="Montserrat"/>
              <a:sym typeface="Montserrat"/>
            </a:endParaRPr>
          </a:p>
        </p:txBody>
      </p:sp>
      <p:sp>
        <p:nvSpPr>
          <p:cNvPr id="268" name="Google Shape;268;p46"/>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269" name="Google Shape;269;p46"/>
          <p:cNvPicPr preferRelativeResize="0"/>
          <p:nvPr/>
        </p:nvPicPr>
        <p:blipFill>
          <a:blip r:embed="rId4">
            <a:alphaModFix/>
          </a:blip>
          <a:stretch>
            <a:fillRect/>
          </a:stretch>
        </p:blipFill>
        <p:spPr>
          <a:xfrm>
            <a:off x="861925" y="804101"/>
            <a:ext cx="4951575" cy="3339225"/>
          </a:xfrm>
          <a:prstGeom prst="rect">
            <a:avLst/>
          </a:prstGeom>
          <a:noFill/>
          <a:ln>
            <a:noFill/>
          </a:ln>
        </p:spPr>
      </p:pic>
      <p:pic>
        <p:nvPicPr>
          <p:cNvPr id="270" name="Google Shape;270;p46"/>
          <p:cNvPicPr preferRelativeResize="0"/>
          <p:nvPr/>
        </p:nvPicPr>
        <p:blipFill>
          <a:blip r:embed="rId5">
            <a:alphaModFix/>
          </a:blip>
          <a:stretch>
            <a:fillRect/>
          </a:stretch>
        </p:blipFill>
        <p:spPr>
          <a:xfrm>
            <a:off x="6506500" y="739450"/>
            <a:ext cx="1641100" cy="3664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9"/>
          <p:cNvSpPr txBox="1"/>
          <p:nvPr/>
        </p:nvSpPr>
        <p:spPr>
          <a:xfrm>
            <a:off x="781294" y="878565"/>
            <a:ext cx="7899900" cy="23127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Clr>
                <a:schemeClr val="dk1"/>
              </a:buClr>
              <a:buSzPts val="1100"/>
              <a:buFont typeface="Arial"/>
              <a:buNone/>
            </a:pPr>
            <a:r>
              <a:t/>
            </a:r>
            <a:endParaRPr sz="1500">
              <a:solidFill>
                <a:schemeClr val="dk1"/>
              </a:solidFill>
              <a:latin typeface="Dosis"/>
              <a:ea typeface="Dosis"/>
              <a:cs typeface="Dosis"/>
              <a:sym typeface="Dosis"/>
            </a:endParaRPr>
          </a:p>
          <a:p>
            <a:pPr indent="0" lvl="0" marL="0" rtl="0" algn="l">
              <a:lnSpc>
                <a:spcPct val="115000"/>
              </a:lnSpc>
              <a:spcBef>
                <a:spcPts val="600"/>
              </a:spcBef>
              <a:spcAft>
                <a:spcPts val="0"/>
              </a:spcAft>
              <a:buClr>
                <a:schemeClr val="dk1"/>
              </a:buClr>
              <a:buSzPts val="1100"/>
              <a:buFont typeface="Arial"/>
              <a:buNone/>
            </a:pPr>
            <a:r>
              <a:rPr lang="id" sz="1500">
                <a:solidFill>
                  <a:schemeClr val="dk1"/>
                </a:solidFill>
                <a:latin typeface="Dosis"/>
                <a:ea typeface="Dosis"/>
                <a:cs typeface="Dosis"/>
                <a:sym typeface="Dosis"/>
              </a:rPr>
              <a:t>Pada tahap data cleansing, akan diterapkan pembersihan data melalui metode-metode berikut:</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60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Handle missing values</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Handle duplicated data</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Handle outliers</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Feature transformation</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Feature encoding</a:t>
            </a:r>
            <a:endParaRPr sz="1500">
              <a:solidFill>
                <a:schemeClr val="accent2"/>
              </a:solidFill>
              <a:highlight>
                <a:srgbClr val="FFFFFF"/>
              </a:highlight>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id" sz="1500">
                <a:solidFill>
                  <a:schemeClr val="accent2"/>
                </a:solidFill>
                <a:highlight>
                  <a:srgbClr val="FFFFFF"/>
                </a:highlight>
                <a:latin typeface="Dosis"/>
                <a:ea typeface="Dosis"/>
                <a:cs typeface="Dosis"/>
                <a:sym typeface="Dosis"/>
              </a:rPr>
              <a:t>Handle class imbalance</a:t>
            </a:r>
            <a:endParaRPr>
              <a:solidFill>
                <a:schemeClr val="dk1"/>
              </a:solidFill>
              <a:latin typeface="Dosis"/>
              <a:ea typeface="Dosis"/>
              <a:cs typeface="Dosis"/>
              <a:sym typeface="Dosis"/>
            </a:endParaRPr>
          </a:p>
        </p:txBody>
      </p:sp>
      <p:sp>
        <p:nvSpPr>
          <p:cNvPr id="118" name="Google Shape;118;p29"/>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A picture containing drawing&#10;&#10;Description automatically generated" id="275" name="Google Shape;275;p47"/>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76" name="Google Shape;276;p47"/>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77" name="Google Shape;277;p47"/>
          <p:cNvSpPr txBox="1"/>
          <p:nvPr/>
        </p:nvSpPr>
        <p:spPr>
          <a:xfrm>
            <a:off x="781305" y="457900"/>
            <a:ext cx="8059200" cy="6321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(kolom operating_systems, browser, region, traffic_type)</a:t>
            </a:r>
            <a:endParaRPr b="1" sz="1800">
              <a:solidFill>
                <a:srgbClr val="0198A3"/>
              </a:solidFill>
              <a:latin typeface="Montserrat"/>
              <a:ea typeface="Montserrat"/>
              <a:cs typeface="Montserrat"/>
              <a:sym typeface="Montserrat"/>
            </a:endParaRPr>
          </a:p>
        </p:txBody>
      </p:sp>
      <p:sp>
        <p:nvSpPr>
          <p:cNvPr id="278" name="Google Shape;278;p47"/>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279" name="Google Shape;279;p47"/>
          <p:cNvPicPr preferRelativeResize="0"/>
          <p:nvPr/>
        </p:nvPicPr>
        <p:blipFill>
          <a:blip r:embed="rId4">
            <a:alphaModFix/>
          </a:blip>
          <a:stretch>
            <a:fillRect/>
          </a:stretch>
        </p:blipFill>
        <p:spPr>
          <a:xfrm>
            <a:off x="1472650" y="1242400"/>
            <a:ext cx="6198710" cy="374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A picture containing drawing&#10;&#10;Description automatically generated" id="284" name="Google Shape;284;p48"/>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85" name="Google Shape;285;p48"/>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86" name="Google Shape;286;p48"/>
          <p:cNvSpPr txBox="1"/>
          <p:nvPr/>
        </p:nvSpPr>
        <p:spPr>
          <a:xfrm>
            <a:off x="781304" y="457900"/>
            <a:ext cx="7899900" cy="6321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a:t>
            </a:r>
            <a:r>
              <a:rPr b="1" lang="id" sz="1800">
                <a:solidFill>
                  <a:srgbClr val="0198A3"/>
                </a:solidFill>
                <a:latin typeface="Montserrat"/>
                <a:ea typeface="Montserrat"/>
                <a:cs typeface="Montserrat"/>
                <a:sym typeface="Montserrat"/>
              </a:rPr>
              <a:t>(kolom operating_systems, browser, region, traffic_type)</a:t>
            </a:r>
            <a:endParaRPr b="1" sz="1800">
              <a:solidFill>
                <a:srgbClr val="0198A3"/>
              </a:solidFill>
              <a:latin typeface="Montserrat"/>
              <a:ea typeface="Montserrat"/>
              <a:cs typeface="Montserrat"/>
              <a:sym typeface="Montserrat"/>
            </a:endParaRPr>
          </a:p>
        </p:txBody>
      </p:sp>
      <p:sp>
        <p:nvSpPr>
          <p:cNvPr id="287" name="Google Shape;287;p48"/>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288" name="Google Shape;288;p48"/>
          <p:cNvPicPr preferRelativeResize="0"/>
          <p:nvPr/>
        </p:nvPicPr>
        <p:blipFill>
          <a:blip r:embed="rId4">
            <a:alphaModFix/>
          </a:blip>
          <a:stretch>
            <a:fillRect/>
          </a:stretch>
        </p:blipFill>
        <p:spPr>
          <a:xfrm>
            <a:off x="1402263" y="1503700"/>
            <a:ext cx="6657975" cy="2495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A picture containing drawing&#10;&#10;Description automatically generated" id="293" name="Google Shape;293;p49"/>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294" name="Google Shape;294;p49"/>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295" name="Google Shape;295;p49"/>
          <p:cNvSpPr txBox="1"/>
          <p:nvPr/>
        </p:nvSpPr>
        <p:spPr>
          <a:xfrm>
            <a:off x="781304" y="457900"/>
            <a:ext cx="7899900" cy="6321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a:t>
            </a:r>
            <a:r>
              <a:rPr b="1" lang="id" sz="1800">
                <a:solidFill>
                  <a:srgbClr val="0198A3"/>
                </a:solidFill>
                <a:latin typeface="Montserrat"/>
                <a:ea typeface="Montserrat"/>
                <a:cs typeface="Montserrat"/>
                <a:sym typeface="Montserrat"/>
              </a:rPr>
              <a:t>(kolom operating_systems, browser, region, traffic_type)</a:t>
            </a:r>
            <a:endParaRPr b="1" sz="1800">
              <a:solidFill>
                <a:srgbClr val="0198A3"/>
              </a:solidFill>
              <a:latin typeface="Montserrat"/>
              <a:ea typeface="Montserrat"/>
              <a:cs typeface="Montserrat"/>
              <a:sym typeface="Montserrat"/>
            </a:endParaRPr>
          </a:p>
        </p:txBody>
      </p:sp>
      <p:sp>
        <p:nvSpPr>
          <p:cNvPr id="296" name="Google Shape;296;p49"/>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297" name="Google Shape;297;p49"/>
          <p:cNvPicPr preferRelativeResize="0"/>
          <p:nvPr/>
        </p:nvPicPr>
        <p:blipFill>
          <a:blip r:embed="rId4">
            <a:alphaModFix/>
          </a:blip>
          <a:stretch>
            <a:fillRect/>
          </a:stretch>
        </p:blipFill>
        <p:spPr>
          <a:xfrm>
            <a:off x="2758638" y="1090000"/>
            <a:ext cx="3945234" cy="374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A picture containing drawing&#10;&#10;Description automatically generated" id="302" name="Google Shape;302;p50"/>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03" name="Google Shape;303;p50"/>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304" name="Google Shape;304;p50"/>
          <p:cNvSpPr txBox="1"/>
          <p:nvPr/>
        </p:nvSpPr>
        <p:spPr>
          <a:xfrm>
            <a:off x="781304" y="457900"/>
            <a:ext cx="7899900" cy="6321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(kolom operating_systems, browser, region, traffic_type)</a:t>
            </a:r>
            <a:endParaRPr b="1" sz="1800">
              <a:solidFill>
                <a:srgbClr val="0198A3"/>
              </a:solidFill>
              <a:latin typeface="Montserrat"/>
              <a:ea typeface="Montserrat"/>
              <a:cs typeface="Montserrat"/>
              <a:sym typeface="Montserrat"/>
            </a:endParaRPr>
          </a:p>
        </p:txBody>
      </p:sp>
      <p:sp>
        <p:nvSpPr>
          <p:cNvPr id="305" name="Google Shape;305;p50"/>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306" name="Google Shape;306;p50"/>
          <p:cNvPicPr preferRelativeResize="0"/>
          <p:nvPr/>
        </p:nvPicPr>
        <p:blipFill>
          <a:blip r:embed="rId4">
            <a:alphaModFix/>
          </a:blip>
          <a:stretch>
            <a:fillRect/>
          </a:stretch>
        </p:blipFill>
        <p:spPr>
          <a:xfrm>
            <a:off x="582222" y="1120450"/>
            <a:ext cx="3712325" cy="3869200"/>
          </a:xfrm>
          <a:prstGeom prst="rect">
            <a:avLst/>
          </a:prstGeom>
          <a:noFill/>
          <a:ln>
            <a:noFill/>
          </a:ln>
        </p:spPr>
      </p:pic>
      <p:pic>
        <p:nvPicPr>
          <p:cNvPr id="307" name="Google Shape;307;p50"/>
          <p:cNvPicPr preferRelativeResize="0"/>
          <p:nvPr/>
        </p:nvPicPr>
        <p:blipFill>
          <a:blip r:embed="rId5">
            <a:alphaModFix/>
          </a:blip>
          <a:stretch>
            <a:fillRect/>
          </a:stretch>
        </p:blipFill>
        <p:spPr>
          <a:xfrm>
            <a:off x="4747225" y="1571825"/>
            <a:ext cx="3933926" cy="2966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picture containing drawing&#10;&#10;Description automatically generated" id="312" name="Google Shape;312;p51"/>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13" name="Google Shape;313;p51"/>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314" name="Google Shape;314;p51"/>
          <p:cNvSpPr txBox="1"/>
          <p:nvPr/>
        </p:nvSpPr>
        <p:spPr>
          <a:xfrm>
            <a:off x="781304" y="457900"/>
            <a:ext cx="78999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4"/>
            </a:pPr>
            <a:r>
              <a:rPr b="1" lang="id" sz="1800">
                <a:solidFill>
                  <a:srgbClr val="0198A3"/>
                </a:solidFill>
                <a:latin typeface="Montserrat"/>
                <a:ea typeface="Montserrat"/>
                <a:cs typeface="Montserrat"/>
                <a:sym typeface="Montserrat"/>
              </a:rPr>
              <a:t>Feature Encoding (kolom </a:t>
            </a:r>
            <a:r>
              <a:rPr b="1" lang="id" sz="1800">
                <a:solidFill>
                  <a:srgbClr val="0198A3"/>
                </a:solidFill>
                <a:latin typeface="Montserrat"/>
                <a:ea typeface="Montserrat"/>
                <a:cs typeface="Montserrat"/>
                <a:sym typeface="Montserrat"/>
              </a:rPr>
              <a:t>visitor_type, weekend</a:t>
            </a:r>
            <a:r>
              <a:rPr b="1" lang="id" sz="1800">
                <a:solidFill>
                  <a:srgbClr val="0198A3"/>
                </a:solidFill>
                <a:latin typeface="Montserrat"/>
                <a:ea typeface="Montserrat"/>
                <a:cs typeface="Montserrat"/>
                <a:sym typeface="Montserrat"/>
              </a:rPr>
              <a:t>)</a:t>
            </a:r>
            <a:endParaRPr b="1" sz="1800">
              <a:solidFill>
                <a:srgbClr val="0198A3"/>
              </a:solidFill>
              <a:latin typeface="Montserrat"/>
              <a:ea typeface="Montserrat"/>
              <a:cs typeface="Montserrat"/>
              <a:sym typeface="Montserrat"/>
            </a:endParaRPr>
          </a:p>
        </p:txBody>
      </p:sp>
      <p:sp>
        <p:nvSpPr>
          <p:cNvPr id="315" name="Google Shape;315;p51"/>
          <p:cNvSpPr txBox="1"/>
          <p:nvPr/>
        </p:nvSpPr>
        <p:spPr>
          <a:xfrm>
            <a:off x="7112750" y="804100"/>
            <a:ext cx="15684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250">
              <a:solidFill>
                <a:schemeClr val="dk1"/>
              </a:solidFill>
              <a:highlight>
                <a:srgbClr val="FFFFFF"/>
              </a:highlight>
            </a:endParaRPr>
          </a:p>
        </p:txBody>
      </p:sp>
      <p:pic>
        <p:nvPicPr>
          <p:cNvPr id="316" name="Google Shape;316;p51"/>
          <p:cNvPicPr preferRelativeResize="0"/>
          <p:nvPr/>
        </p:nvPicPr>
        <p:blipFill>
          <a:blip r:embed="rId4">
            <a:alphaModFix/>
          </a:blip>
          <a:stretch>
            <a:fillRect/>
          </a:stretch>
        </p:blipFill>
        <p:spPr>
          <a:xfrm>
            <a:off x="1872788" y="1047750"/>
            <a:ext cx="5095875" cy="304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A picture containing drawing&#10;&#10;Description automatically generated" id="321" name="Google Shape;321;p52"/>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22" name="Google Shape;322;p52"/>
          <p:cNvSpPr txBox="1"/>
          <p:nvPr/>
        </p:nvSpPr>
        <p:spPr>
          <a:xfrm>
            <a:off x="781303" y="76300"/>
            <a:ext cx="72288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Catatan untuk data preprocessing</a:t>
            </a:r>
            <a:endParaRPr b="1" i="0" sz="2400" u="none" cap="none" strike="noStrike">
              <a:solidFill>
                <a:srgbClr val="0198A3"/>
              </a:solidFill>
              <a:latin typeface="Montserrat"/>
              <a:ea typeface="Montserrat"/>
              <a:cs typeface="Montserrat"/>
              <a:sym typeface="Montserrat"/>
            </a:endParaRPr>
          </a:p>
        </p:txBody>
      </p:sp>
      <p:sp>
        <p:nvSpPr>
          <p:cNvPr id="323" name="Google Shape;323;p52"/>
          <p:cNvSpPr txBox="1"/>
          <p:nvPr/>
        </p:nvSpPr>
        <p:spPr>
          <a:xfrm>
            <a:off x="781300" y="804100"/>
            <a:ext cx="7899900" cy="412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Clr>
                <a:schemeClr val="dk1"/>
              </a:buClr>
              <a:buSzPts val="1100"/>
              <a:buFont typeface="Arial"/>
              <a:buNone/>
            </a:pPr>
            <a:r>
              <a:rPr lang="id" sz="1450">
                <a:solidFill>
                  <a:schemeClr val="dk1"/>
                </a:solidFill>
                <a:highlight>
                  <a:srgbClr val="FFFFFF"/>
                </a:highlight>
              </a:rPr>
              <a:t>Ada beberapa catatan untuk data preprocessing</a:t>
            </a:r>
            <a:endParaRPr sz="1450">
              <a:solidFill>
                <a:schemeClr val="dk1"/>
              </a:solidFill>
              <a:highlight>
                <a:srgbClr val="FFFFFF"/>
              </a:highlight>
            </a:endParaRPr>
          </a:p>
          <a:p>
            <a:pPr indent="-320675" lvl="0" marL="457200" rtl="0" algn="l">
              <a:lnSpc>
                <a:spcPct val="115000"/>
              </a:lnSpc>
              <a:spcBef>
                <a:spcPts val="800"/>
              </a:spcBef>
              <a:spcAft>
                <a:spcPts val="0"/>
              </a:spcAft>
              <a:buClr>
                <a:schemeClr val="dk1"/>
              </a:buClr>
              <a:buSzPts val="1450"/>
              <a:buAutoNum type="arabicPeriod"/>
            </a:pPr>
            <a:r>
              <a:rPr lang="id" sz="1450">
                <a:solidFill>
                  <a:schemeClr val="dk1"/>
                </a:solidFill>
                <a:highlight>
                  <a:srgbClr val="FFFFFF"/>
                </a:highlight>
              </a:rPr>
              <a:t>Seluruh data preprocessing dari handle data duplikasi hingga feature encoding, data preprocessing hanya di-apply ke data train saja karena masih tahap eksperimen.</a:t>
            </a:r>
            <a:endParaRPr sz="1450">
              <a:solidFill>
                <a:schemeClr val="dk1"/>
              </a:solidFill>
              <a:highlight>
                <a:srgbClr val="FFFFFF"/>
              </a:highlight>
            </a:endParaRPr>
          </a:p>
          <a:p>
            <a:pPr indent="-320675" lvl="0" marL="457200" rtl="0" algn="l">
              <a:lnSpc>
                <a:spcPct val="115000"/>
              </a:lnSpc>
              <a:spcBef>
                <a:spcPts val="0"/>
              </a:spcBef>
              <a:spcAft>
                <a:spcPts val="0"/>
              </a:spcAft>
              <a:buClr>
                <a:schemeClr val="dk1"/>
              </a:buClr>
              <a:buSzPts val="1450"/>
              <a:buAutoNum type="arabicPeriod"/>
            </a:pPr>
            <a:r>
              <a:rPr lang="id" sz="1450">
                <a:solidFill>
                  <a:schemeClr val="dk1"/>
                </a:solidFill>
                <a:highlight>
                  <a:srgbClr val="FFFFFF"/>
                </a:highlight>
              </a:rPr>
              <a:t>Agar tidak ada data leakage yaitu informasi dari data test ‘bocor’ ke model yang dibuat dari data train, maka harus menggunakan Pipeline untuk data preprocessing. Manfaat lain Pipeline, agar tambahan bias dalam penggunaan resampling dapat berkurang.</a:t>
            </a:r>
            <a:endParaRPr sz="1450">
              <a:solidFill>
                <a:schemeClr val="dk1"/>
              </a:solidFill>
              <a:highlight>
                <a:srgbClr val="FFFFFF"/>
              </a:highlight>
            </a:endParaRPr>
          </a:p>
          <a:p>
            <a:pPr indent="-320675" lvl="0" marL="457200" rtl="0" algn="l">
              <a:lnSpc>
                <a:spcPct val="115000"/>
              </a:lnSpc>
              <a:spcBef>
                <a:spcPts val="0"/>
              </a:spcBef>
              <a:spcAft>
                <a:spcPts val="0"/>
              </a:spcAft>
              <a:buClr>
                <a:schemeClr val="dk1"/>
              </a:buClr>
              <a:buSzPts val="1450"/>
              <a:buAutoNum type="arabicPeriod"/>
            </a:pPr>
            <a:r>
              <a:rPr lang="id" sz="1450">
                <a:solidFill>
                  <a:schemeClr val="dk1"/>
                </a:solidFill>
                <a:highlight>
                  <a:srgbClr val="FFFFFF"/>
                </a:highlight>
              </a:rPr>
              <a:t>Data preprocessing seperti feature transformation dan feature scaling tidak perlu digunakan untuk semua model classifier karena hanya model linear dan berbasis jarak yang butuh feature transformation &amp; scaling, sedangkan tree-based / ensemble tidak perlu karena variasi data range tidak berpengaruh dan robust terhadap outlier.</a:t>
            </a:r>
            <a:endParaRPr sz="1450">
              <a:solidFill>
                <a:schemeClr val="dk1"/>
              </a:solidFill>
              <a:highlight>
                <a:srgbClr val="FFFFFF"/>
              </a:highlight>
            </a:endParaRPr>
          </a:p>
          <a:p>
            <a:pPr indent="-320675" lvl="0" marL="457200" rtl="0" algn="l">
              <a:lnSpc>
                <a:spcPct val="115000"/>
              </a:lnSpc>
              <a:spcBef>
                <a:spcPts val="0"/>
              </a:spcBef>
              <a:spcAft>
                <a:spcPts val="0"/>
              </a:spcAft>
              <a:buClr>
                <a:schemeClr val="dk1"/>
              </a:buClr>
              <a:buSzPts val="1450"/>
              <a:buAutoNum type="arabicPeriod"/>
            </a:pPr>
            <a:r>
              <a:rPr lang="id" sz="1450">
                <a:solidFill>
                  <a:schemeClr val="dk1"/>
                </a:solidFill>
                <a:highlight>
                  <a:srgbClr val="FFFFFF"/>
                </a:highlight>
              </a:rPr>
              <a:t>Oleh karena itu, untuk tahap modelling, pipeline untuk linear dan tree-based model akan dipisah.</a:t>
            </a:r>
            <a:endParaRPr sz="1450">
              <a:solidFill>
                <a:schemeClr val="dk1"/>
              </a:solidFill>
              <a:highlight>
                <a:srgbClr val="FFFFFF"/>
              </a:highlight>
            </a:endParaRPr>
          </a:p>
          <a:p>
            <a:pPr indent="0" lvl="0" marL="0" rtl="0" algn="l">
              <a:lnSpc>
                <a:spcPct val="115000"/>
              </a:lnSpc>
              <a:spcBef>
                <a:spcPts val="800"/>
              </a:spcBef>
              <a:spcAft>
                <a:spcPts val="400"/>
              </a:spcAft>
              <a:buNone/>
            </a:pPr>
            <a:r>
              <a:t/>
            </a:r>
            <a:endParaRPr sz="145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A picture containing drawing&#10;&#10;Description automatically generated" id="328" name="Google Shape;328;p53"/>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29" name="Google Shape;329;p53"/>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330" name="Google Shape;330;p53"/>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5"/>
            </a:pPr>
            <a:r>
              <a:rPr b="1" lang="id" sz="1800">
                <a:solidFill>
                  <a:srgbClr val="0198A3"/>
                </a:solidFill>
                <a:latin typeface="Montserrat"/>
                <a:ea typeface="Montserrat"/>
                <a:cs typeface="Montserrat"/>
                <a:sym typeface="Montserrat"/>
              </a:rPr>
              <a:t>Handle Class Imbalance</a:t>
            </a:r>
            <a:endParaRPr b="1" sz="1800">
              <a:solidFill>
                <a:srgbClr val="0198A3"/>
              </a:solidFill>
              <a:latin typeface="Montserrat"/>
              <a:ea typeface="Montserrat"/>
              <a:cs typeface="Montserrat"/>
              <a:sym typeface="Montserrat"/>
            </a:endParaRPr>
          </a:p>
        </p:txBody>
      </p:sp>
      <p:sp>
        <p:nvSpPr>
          <p:cNvPr id="331" name="Google Shape;331;p53"/>
          <p:cNvSpPr txBox="1"/>
          <p:nvPr/>
        </p:nvSpPr>
        <p:spPr>
          <a:xfrm>
            <a:off x="437407" y="946925"/>
            <a:ext cx="824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Clr>
                <a:schemeClr val="dk1"/>
              </a:buClr>
              <a:buSzPts val="1100"/>
              <a:buFont typeface="Arial"/>
              <a:buNone/>
            </a:pPr>
            <a:r>
              <a:rPr lang="id">
                <a:solidFill>
                  <a:schemeClr val="accent2"/>
                </a:solidFill>
                <a:highlight>
                  <a:srgbClr val="FFFFFF"/>
                </a:highlight>
                <a:latin typeface="Roboto"/>
                <a:ea typeface="Roboto"/>
                <a:cs typeface="Roboto"/>
                <a:sym typeface="Roboto"/>
              </a:rPr>
              <a:t>Karena terdapat class imbalance dengan ratio 85:15 (majority class: minority class) maka ada beberapa cara yang harus digunakan sebagai berikut</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600"/>
              </a:spcBef>
              <a:spcAft>
                <a:spcPts val="0"/>
              </a:spcAft>
              <a:buClr>
                <a:schemeClr val="accent2"/>
              </a:buClr>
              <a:buSzPts val="1400"/>
              <a:buFont typeface="Roboto"/>
              <a:buChar char="●"/>
            </a:pPr>
            <a:r>
              <a:rPr lang="id">
                <a:solidFill>
                  <a:schemeClr val="accent2"/>
                </a:solidFill>
                <a:highlight>
                  <a:srgbClr val="FFFFFF"/>
                </a:highlight>
                <a:latin typeface="Roboto"/>
                <a:ea typeface="Roboto"/>
                <a:cs typeface="Roboto"/>
                <a:sym typeface="Roboto"/>
              </a:rPr>
              <a:t>Melakukan resampling (oversampling, undersampling, or over-undersampling) agar target class ratio menjadi balance yaitu 50:50. Namun, sebelum resampling, dataset di-split terlebih dahulu menjadi train dan test dengan ratio 80% train dan 20% test. Kemudian, resampling hanya diterapkan ke train set saja supaya performa model tidak over-optimistic.</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Char char="●"/>
            </a:pPr>
            <a:r>
              <a:rPr lang="id">
                <a:solidFill>
                  <a:schemeClr val="accent2"/>
                </a:solidFill>
                <a:highlight>
                  <a:srgbClr val="FFFFFF"/>
                </a:highlight>
                <a:latin typeface="Roboto"/>
                <a:ea typeface="Roboto"/>
                <a:cs typeface="Roboto"/>
                <a:sym typeface="Roboto"/>
              </a:rPr>
              <a:t>Memberi class weight lebih besar pada minority class dari kolom target.</a:t>
            </a:r>
            <a:endParaRPr>
              <a:solidFill>
                <a:schemeClr val="accent2"/>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Char char="●"/>
            </a:pPr>
            <a:r>
              <a:rPr lang="id">
                <a:solidFill>
                  <a:schemeClr val="accent2"/>
                </a:solidFill>
                <a:highlight>
                  <a:srgbClr val="FFFFFF"/>
                </a:highlight>
                <a:latin typeface="Roboto"/>
                <a:ea typeface="Roboto"/>
                <a:cs typeface="Roboto"/>
                <a:sym typeface="Roboto"/>
              </a:rPr>
              <a:t>Menggunakan metrik evaluasi model yang tepat seperti ROC-AUC atau f1-score.</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100">
                <a:solidFill>
                  <a:schemeClr val="accent2"/>
                </a:solidFill>
                <a:highlight>
                  <a:srgbClr val="FFFFFF"/>
                </a:highlight>
                <a:latin typeface="Roboto"/>
                <a:ea typeface="Roboto"/>
                <a:cs typeface="Roboto"/>
                <a:sym typeface="Roboto"/>
              </a:rPr>
              <a:t>Referensi</a:t>
            </a:r>
            <a:endParaRPr sz="11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100" u="sng">
                <a:solidFill>
                  <a:schemeClr val="hlink"/>
                </a:solidFill>
                <a:highlight>
                  <a:srgbClr val="FFFFFF"/>
                </a:highlight>
                <a:latin typeface="Roboto"/>
                <a:ea typeface="Roboto"/>
                <a:cs typeface="Roboto"/>
                <a:sym typeface="Roboto"/>
                <a:hlinkClick r:id="rId4"/>
              </a:rPr>
              <a:t>Common pitfalls and recommended practice, imblearn</a:t>
            </a:r>
            <a:endParaRPr sz="11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100" u="sng">
                <a:solidFill>
                  <a:schemeClr val="hlink"/>
                </a:solidFill>
                <a:highlight>
                  <a:srgbClr val="FFFFFF"/>
                </a:highlight>
                <a:latin typeface="Roboto"/>
                <a:ea typeface="Roboto"/>
                <a:cs typeface="Roboto"/>
                <a:sym typeface="Roboto"/>
                <a:hlinkClick r:id="rId5"/>
              </a:rPr>
              <a:t>Fitting model on imbalanced datasets, imblearn</a:t>
            </a:r>
            <a:endParaRPr sz="11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a:solidFill>
                <a:schemeClr val="accent2"/>
              </a:solidFill>
              <a:highlight>
                <a:srgbClr val="FFFFFF"/>
              </a:highlight>
              <a:latin typeface="Roboto"/>
              <a:ea typeface="Roboto"/>
              <a:cs typeface="Roboto"/>
              <a:sym typeface="Roboto"/>
            </a:endParaRPr>
          </a:p>
          <a:p>
            <a:pPr indent="0" lvl="0" marL="0" rtl="0" algn="l">
              <a:lnSpc>
                <a:spcPct val="115000"/>
              </a:lnSpc>
              <a:spcBef>
                <a:spcPts val="800"/>
              </a:spcBef>
              <a:spcAft>
                <a:spcPts val="400"/>
              </a:spcAft>
              <a:buNone/>
            </a:pPr>
            <a:r>
              <a:t/>
            </a:r>
            <a:endParaRPr>
              <a:solidFill>
                <a:schemeClr val="accent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A picture containing drawing&#10;&#10;Description automatically generated" id="336" name="Google Shape;336;p54"/>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37" name="Google Shape;337;p54"/>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338" name="Google Shape;338;p54"/>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5"/>
            </a:pPr>
            <a:r>
              <a:rPr b="1" lang="id" sz="1800">
                <a:solidFill>
                  <a:srgbClr val="0198A3"/>
                </a:solidFill>
                <a:latin typeface="Montserrat"/>
                <a:ea typeface="Montserrat"/>
                <a:cs typeface="Montserrat"/>
                <a:sym typeface="Montserrat"/>
              </a:rPr>
              <a:t>Handle Class Imbalance (Resampling)</a:t>
            </a:r>
            <a:endParaRPr b="1" sz="1800">
              <a:solidFill>
                <a:srgbClr val="0198A3"/>
              </a:solidFill>
              <a:latin typeface="Montserrat"/>
              <a:ea typeface="Montserrat"/>
              <a:cs typeface="Montserrat"/>
              <a:sym typeface="Montserrat"/>
            </a:endParaRPr>
          </a:p>
        </p:txBody>
      </p:sp>
      <p:sp>
        <p:nvSpPr>
          <p:cNvPr id="339" name="Google Shape;339;p54"/>
          <p:cNvSpPr txBox="1"/>
          <p:nvPr/>
        </p:nvSpPr>
        <p:spPr>
          <a:xfrm>
            <a:off x="437407" y="946925"/>
            <a:ext cx="824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Clr>
                <a:schemeClr val="dk1"/>
              </a:buClr>
              <a:buSzPts val="1100"/>
              <a:buFont typeface="Arial"/>
              <a:buNone/>
            </a:pPr>
            <a:r>
              <a:rPr lang="id">
                <a:solidFill>
                  <a:schemeClr val="accent2"/>
                </a:solidFill>
                <a:latin typeface="Roboto"/>
                <a:ea typeface="Roboto"/>
                <a:cs typeface="Roboto"/>
                <a:sym typeface="Roboto"/>
              </a:rPr>
              <a:t>Berikut ini algoritma resampler yang digunakan.</a:t>
            </a:r>
            <a:endParaRPr>
              <a:solidFill>
                <a:schemeClr val="accent2"/>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id">
                <a:solidFill>
                  <a:schemeClr val="accent2"/>
                </a:solidFill>
                <a:latin typeface="Roboto"/>
                <a:ea typeface="Roboto"/>
                <a:cs typeface="Roboto"/>
                <a:sym typeface="Roboto"/>
              </a:rPr>
              <a:t>1. Oversampling dengan SMOTE</a:t>
            </a:r>
            <a:endParaRPr>
              <a:solidFill>
                <a:schemeClr val="accent2"/>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id">
                <a:solidFill>
                  <a:schemeClr val="accent2"/>
                </a:solidFill>
                <a:latin typeface="Roboto"/>
                <a:ea typeface="Roboto"/>
                <a:cs typeface="Roboto"/>
                <a:sym typeface="Roboto"/>
              </a:rPr>
              <a:t>2. Undersampling dengan RandomUnderSampler</a:t>
            </a:r>
            <a:endParaRPr>
              <a:solidFill>
                <a:schemeClr val="accent2"/>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id">
                <a:solidFill>
                  <a:schemeClr val="accent2"/>
                </a:solidFill>
                <a:latin typeface="Roboto"/>
                <a:ea typeface="Roboto"/>
                <a:cs typeface="Roboto"/>
                <a:sym typeface="Roboto"/>
              </a:rPr>
              <a:t>3. Over-undersampling dengan SMOTETomek</a:t>
            </a:r>
            <a:endParaRPr>
              <a:solidFill>
                <a:schemeClr val="accent2"/>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id">
                <a:solidFill>
                  <a:schemeClr val="accent2"/>
                </a:solidFill>
                <a:latin typeface="Roboto"/>
                <a:ea typeface="Roboto"/>
                <a:cs typeface="Roboto"/>
                <a:sym typeface="Roboto"/>
              </a:rPr>
              <a:t>Untuk mencontohkan hasil resampling, menggunakan pipeline agar menghindari data leakage. Untuk kasus ini, pipeline yang digunakan untuk model linear (Logistic Regression). Pipeline terdiri dari feature transformation, feature scaling, feature encoding, resampling, dan model classifier. Sebagai contoh, berikut ini data preprocessing yang digunakan.</a:t>
            </a:r>
            <a:endParaRPr>
              <a:solidFill>
                <a:schemeClr val="accent2"/>
              </a:solidFill>
              <a:latin typeface="Roboto"/>
              <a:ea typeface="Roboto"/>
              <a:cs typeface="Roboto"/>
              <a:sym typeface="Roboto"/>
            </a:endParaRPr>
          </a:p>
          <a:p>
            <a:pPr indent="-317500" lvl="0" marL="457200" rtl="0" algn="l">
              <a:lnSpc>
                <a:spcPct val="115000"/>
              </a:lnSpc>
              <a:spcBef>
                <a:spcPts val="800"/>
              </a:spcBef>
              <a:spcAft>
                <a:spcPts val="0"/>
              </a:spcAft>
              <a:buClr>
                <a:schemeClr val="accent2"/>
              </a:buClr>
              <a:buSzPts val="1400"/>
              <a:buFont typeface="Roboto"/>
              <a:buChar char="●"/>
            </a:pPr>
            <a:r>
              <a:rPr lang="id">
                <a:solidFill>
                  <a:schemeClr val="accent2"/>
                </a:solidFill>
                <a:latin typeface="Roboto"/>
                <a:ea typeface="Roboto"/>
                <a:cs typeface="Roboto"/>
                <a:sym typeface="Roboto"/>
              </a:rPr>
              <a:t>Numerical feature transformation: log-transformation</a:t>
            </a:r>
            <a:endParaRPr>
              <a:solidFill>
                <a:schemeClr val="accent2"/>
              </a:solidFill>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Char char="●"/>
            </a:pPr>
            <a:r>
              <a:rPr lang="id">
                <a:solidFill>
                  <a:schemeClr val="accent2"/>
                </a:solidFill>
                <a:latin typeface="Roboto"/>
                <a:ea typeface="Roboto"/>
                <a:cs typeface="Roboto"/>
                <a:sym typeface="Roboto"/>
              </a:rPr>
              <a:t>Numerical feature scaling: RobustScaler</a:t>
            </a:r>
            <a:endParaRPr>
              <a:solidFill>
                <a:schemeClr val="accent2"/>
              </a:solidFill>
              <a:latin typeface="Roboto"/>
              <a:ea typeface="Roboto"/>
              <a:cs typeface="Roboto"/>
              <a:sym typeface="Roboto"/>
            </a:endParaRPr>
          </a:p>
          <a:p>
            <a:pPr indent="-317500" lvl="0" marL="457200" rtl="0" algn="l">
              <a:lnSpc>
                <a:spcPct val="115000"/>
              </a:lnSpc>
              <a:spcBef>
                <a:spcPts val="0"/>
              </a:spcBef>
              <a:spcAft>
                <a:spcPts val="0"/>
              </a:spcAft>
              <a:buClr>
                <a:schemeClr val="accent2"/>
              </a:buClr>
              <a:buSzPts val="1400"/>
              <a:buFont typeface="Roboto"/>
              <a:buChar char="●"/>
            </a:pPr>
            <a:r>
              <a:rPr lang="id">
                <a:solidFill>
                  <a:schemeClr val="accent2"/>
                </a:solidFill>
                <a:latin typeface="Roboto"/>
                <a:ea typeface="Roboto"/>
                <a:cs typeface="Roboto"/>
                <a:sym typeface="Roboto"/>
              </a:rPr>
              <a:t>Categorical feature encoding: OneHotEncoder</a:t>
            </a:r>
            <a:endParaRPr>
              <a:solidFill>
                <a:schemeClr val="accent2"/>
              </a:solidFill>
              <a:latin typeface="Roboto"/>
              <a:ea typeface="Roboto"/>
              <a:cs typeface="Roboto"/>
              <a:sym typeface="Roboto"/>
            </a:endParaRPr>
          </a:p>
          <a:p>
            <a:pPr indent="0" lvl="0" marL="0" rtl="0" algn="l">
              <a:lnSpc>
                <a:spcPct val="115000"/>
              </a:lnSpc>
              <a:spcBef>
                <a:spcPts val="800"/>
              </a:spcBef>
              <a:spcAft>
                <a:spcPts val="0"/>
              </a:spcAft>
              <a:buNone/>
            </a:pPr>
            <a:r>
              <a:rPr lang="id">
                <a:solidFill>
                  <a:schemeClr val="accent2"/>
                </a:solidFill>
                <a:latin typeface="Roboto"/>
                <a:ea typeface="Roboto"/>
                <a:cs typeface="Roboto"/>
                <a:sym typeface="Roboto"/>
              </a:rPr>
              <a:t>Karena setiap algoritma resampling memiliki kekurangan seperti mengurangi informasi yang ada (undersampling) atau menambahkan data yang merubah distribusi (oversampling). Agar informasi dari dataset tidak ada yang di-drop maka untuk tahap modelling akan menggunakan SMOTE.</a:t>
            </a:r>
            <a:endParaRPr>
              <a:solidFill>
                <a:schemeClr val="accent2"/>
              </a:solidFill>
              <a:latin typeface="Roboto"/>
              <a:ea typeface="Roboto"/>
              <a:cs typeface="Roboto"/>
              <a:sym typeface="Roboto"/>
            </a:endParaRPr>
          </a:p>
          <a:p>
            <a:pPr indent="0" lvl="0" marL="0" rtl="0" algn="l">
              <a:lnSpc>
                <a:spcPct val="115000"/>
              </a:lnSpc>
              <a:spcBef>
                <a:spcPts val="800"/>
              </a:spcBef>
              <a:spcAft>
                <a:spcPts val="400"/>
              </a:spcAft>
              <a:buNone/>
            </a:pPr>
            <a:r>
              <a:t/>
            </a:r>
            <a:endParaRPr>
              <a:solidFill>
                <a:schemeClr val="accent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 picture containing drawing&#10;&#10;Description automatically generated" id="344" name="Google Shape;344;p55"/>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45" name="Google Shape;345;p55"/>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346" name="Google Shape;346;p55"/>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5"/>
            </a:pPr>
            <a:r>
              <a:rPr b="1" lang="id" sz="1800">
                <a:solidFill>
                  <a:srgbClr val="0198A3"/>
                </a:solidFill>
                <a:latin typeface="Montserrat"/>
                <a:ea typeface="Montserrat"/>
                <a:cs typeface="Montserrat"/>
                <a:sym typeface="Montserrat"/>
              </a:rPr>
              <a:t>Handle Class Imbalance (Resampling)</a:t>
            </a:r>
            <a:endParaRPr b="1" sz="1800">
              <a:solidFill>
                <a:srgbClr val="0198A3"/>
              </a:solidFill>
              <a:latin typeface="Montserrat"/>
              <a:ea typeface="Montserrat"/>
              <a:cs typeface="Montserrat"/>
              <a:sym typeface="Montserrat"/>
            </a:endParaRPr>
          </a:p>
        </p:txBody>
      </p:sp>
      <p:sp>
        <p:nvSpPr>
          <p:cNvPr id="347" name="Google Shape;347;p55"/>
          <p:cNvSpPr txBox="1"/>
          <p:nvPr/>
        </p:nvSpPr>
        <p:spPr>
          <a:xfrm>
            <a:off x="7005606" y="946925"/>
            <a:ext cx="16755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a:solidFill>
                <a:schemeClr val="accent2"/>
              </a:solidFill>
              <a:latin typeface="Roboto"/>
              <a:ea typeface="Roboto"/>
              <a:cs typeface="Roboto"/>
              <a:sym typeface="Roboto"/>
            </a:endParaRPr>
          </a:p>
        </p:txBody>
      </p:sp>
      <p:pic>
        <p:nvPicPr>
          <p:cNvPr id="348" name="Google Shape;348;p55"/>
          <p:cNvPicPr preferRelativeResize="0"/>
          <p:nvPr/>
        </p:nvPicPr>
        <p:blipFill>
          <a:blip r:embed="rId4">
            <a:alphaModFix/>
          </a:blip>
          <a:stretch>
            <a:fillRect/>
          </a:stretch>
        </p:blipFill>
        <p:spPr>
          <a:xfrm>
            <a:off x="1142950" y="946923"/>
            <a:ext cx="2634575" cy="1947625"/>
          </a:xfrm>
          <a:prstGeom prst="rect">
            <a:avLst/>
          </a:prstGeom>
          <a:noFill/>
          <a:ln>
            <a:noFill/>
          </a:ln>
        </p:spPr>
      </p:pic>
      <p:pic>
        <p:nvPicPr>
          <p:cNvPr id="349" name="Google Shape;349;p55"/>
          <p:cNvPicPr preferRelativeResize="0"/>
          <p:nvPr/>
        </p:nvPicPr>
        <p:blipFill>
          <a:blip r:embed="rId5">
            <a:alphaModFix/>
          </a:blip>
          <a:stretch>
            <a:fillRect/>
          </a:stretch>
        </p:blipFill>
        <p:spPr>
          <a:xfrm>
            <a:off x="4156775" y="946922"/>
            <a:ext cx="3160575" cy="1879850"/>
          </a:xfrm>
          <a:prstGeom prst="rect">
            <a:avLst/>
          </a:prstGeom>
          <a:noFill/>
          <a:ln>
            <a:noFill/>
          </a:ln>
        </p:spPr>
      </p:pic>
      <p:pic>
        <p:nvPicPr>
          <p:cNvPr id="350" name="Google Shape;350;p55"/>
          <p:cNvPicPr preferRelativeResize="0"/>
          <p:nvPr/>
        </p:nvPicPr>
        <p:blipFill>
          <a:blip r:embed="rId6">
            <a:alphaModFix/>
          </a:blip>
          <a:stretch>
            <a:fillRect/>
          </a:stretch>
        </p:blipFill>
        <p:spPr>
          <a:xfrm>
            <a:off x="2724425" y="3037372"/>
            <a:ext cx="2945462" cy="20119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A picture containing drawing&#10;&#10;Description automatically generated" id="355" name="Google Shape;355;p56"/>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56" name="Google Shape;356;p56"/>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Feature Engineering</a:t>
            </a:r>
            <a:endParaRPr b="1" i="0" sz="2400" u="none" cap="none" strike="noStrike">
              <a:solidFill>
                <a:srgbClr val="0198A3"/>
              </a:solidFill>
              <a:latin typeface="Montserrat"/>
              <a:ea typeface="Montserrat"/>
              <a:cs typeface="Montserrat"/>
              <a:sym typeface="Montserrat"/>
            </a:endParaRPr>
          </a:p>
        </p:txBody>
      </p:sp>
      <p:sp>
        <p:nvSpPr>
          <p:cNvPr id="357" name="Google Shape;357;p56"/>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a:pPr>
            <a:r>
              <a:rPr b="1" lang="id" sz="1800">
                <a:solidFill>
                  <a:srgbClr val="0198A3"/>
                </a:solidFill>
                <a:latin typeface="Montserrat"/>
                <a:ea typeface="Montserrat"/>
                <a:cs typeface="Montserrat"/>
                <a:sym typeface="Montserrat"/>
              </a:rPr>
              <a:t>Feature Selection</a:t>
            </a:r>
            <a:endParaRPr b="1" sz="1800">
              <a:solidFill>
                <a:srgbClr val="0198A3"/>
              </a:solidFill>
              <a:latin typeface="Montserrat"/>
              <a:ea typeface="Montserrat"/>
              <a:cs typeface="Montserrat"/>
              <a:sym typeface="Montserrat"/>
            </a:endParaRPr>
          </a:p>
        </p:txBody>
      </p:sp>
      <p:sp>
        <p:nvSpPr>
          <p:cNvPr id="358" name="Google Shape;358;p56"/>
          <p:cNvSpPr txBox="1"/>
          <p:nvPr/>
        </p:nvSpPr>
        <p:spPr>
          <a:xfrm>
            <a:off x="437400" y="861225"/>
            <a:ext cx="8243700" cy="406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600"/>
              </a:spcBef>
              <a:spcAft>
                <a:spcPts val="0"/>
              </a:spcAft>
              <a:buClr>
                <a:schemeClr val="dk1"/>
              </a:buClr>
              <a:buSzPts val="1100"/>
              <a:buFont typeface="Arial"/>
              <a:buNone/>
            </a:pPr>
            <a:r>
              <a:rPr lang="id" sz="1300">
                <a:solidFill>
                  <a:schemeClr val="accent2"/>
                </a:solidFill>
                <a:highlight>
                  <a:srgbClr val="FFFFFF"/>
                </a:highlight>
                <a:latin typeface="Roboto"/>
                <a:ea typeface="Roboto"/>
                <a:cs typeface="Roboto"/>
                <a:sym typeface="Roboto"/>
              </a:rPr>
              <a:t>Feature selection bisa berdasarkan:</a:t>
            </a:r>
            <a:endParaRPr sz="13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300">
                <a:solidFill>
                  <a:schemeClr val="accent2"/>
                </a:solidFill>
                <a:highlight>
                  <a:srgbClr val="FFFFFF"/>
                </a:highlight>
                <a:latin typeface="Roboto"/>
                <a:ea typeface="Roboto"/>
                <a:cs typeface="Roboto"/>
                <a:sym typeface="Roboto"/>
              </a:rPr>
              <a:t>1. Konteks</a:t>
            </a:r>
            <a:endParaRPr sz="13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300">
                <a:solidFill>
                  <a:schemeClr val="accent2"/>
                </a:solidFill>
                <a:highlight>
                  <a:srgbClr val="FFFFFF"/>
                </a:highlight>
                <a:latin typeface="Roboto"/>
                <a:ea typeface="Roboto"/>
                <a:cs typeface="Roboto"/>
                <a:sym typeface="Roboto"/>
              </a:rPr>
              <a:t>   Memilih atau men-drop feature berdasarkan domain knowledge. Secara umum, seluruh feature di dataset dapat digunakan untuk modelling. Namun, karena keempat feature </a:t>
            </a:r>
            <a:r>
              <a:rPr b="1" lang="id" sz="1300">
                <a:solidFill>
                  <a:schemeClr val="accent2"/>
                </a:solidFill>
                <a:highlight>
                  <a:srgbClr val="FFFFFF"/>
                </a:highlight>
                <a:latin typeface="Roboto"/>
                <a:ea typeface="Roboto"/>
                <a:cs typeface="Roboto"/>
                <a:sym typeface="Roboto"/>
              </a:rPr>
              <a:t>operating_systems, browser, region, dan traffic_type </a:t>
            </a:r>
            <a:r>
              <a:rPr lang="id" sz="1300">
                <a:solidFill>
                  <a:schemeClr val="accent2"/>
                </a:solidFill>
                <a:highlight>
                  <a:srgbClr val="FFFFFF"/>
                </a:highlight>
                <a:latin typeface="Roboto"/>
                <a:ea typeface="Roboto"/>
                <a:cs typeface="Roboto"/>
                <a:sym typeface="Roboto"/>
              </a:rPr>
              <a:t>sudah di-encode menjadi integer tanpa ada informasi tambahan apapun,  maka feature tersebut bisa di-drop agar tidak menyebabkan kesalahan interpretasi hasil modelling.</a:t>
            </a:r>
            <a:endParaRPr sz="13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id" sz="1300">
                <a:solidFill>
                  <a:schemeClr val="accent2"/>
                </a:solidFill>
                <a:highlight>
                  <a:srgbClr val="FFFFFF"/>
                </a:highlight>
                <a:latin typeface="Roboto"/>
                <a:ea typeface="Roboto"/>
                <a:cs typeface="Roboto"/>
                <a:sym typeface="Roboto"/>
              </a:rPr>
              <a:t>2. Hasil EDA</a:t>
            </a:r>
            <a:endParaRPr sz="1300">
              <a:solidFill>
                <a:schemeClr val="accent2"/>
              </a:solidFill>
              <a:highlight>
                <a:srgbClr val="FFFFFF"/>
              </a:highlight>
              <a:latin typeface="Roboto"/>
              <a:ea typeface="Roboto"/>
              <a:cs typeface="Roboto"/>
              <a:sym typeface="Roboto"/>
            </a:endParaRPr>
          </a:p>
          <a:p>
            <a:pPr indent="-311150" lvl="0" marL="457200" rtl="0" algn="l">
              <a:lnSpc>
                <a:spcPct val="115000"/>
              </a:lnSpc>
              <a:spcBef>
                <a:spcPts val="600"/>
              </a:spcBef>
              <a:spcAft>
                <a:spcPts val="0"/>
              </a:spcAft>
              <a:buClr>
                <a:schemeClr val="accent2"/>
              </a:buClr>
              <a:buSzPts val="1300"/>
              <a:buFont typeface="Roboto"/>
              <a:buChar char="●"/>
            </a:pPr>
            <a:r>
              <a:rPr lang="id" sz="1300">
                <a:solidFill>
                  <a:schemeClr val="accent2"/>
                </a:solidFill>
                <a:highlight>
                  <a:srgbClr val="FFFFFF"/>
                </a:highlight>
                <a:latin typeface="Roboto"/>
                <a:ea typeface="Roboto"/>
                <a:cs typeface="Roboto"/>
                <a:sym typeface="Roboto"/>
              </a:rPr>
              <a:t>Berdasarkan descriptive statistics, kolom `visitor_type` dan `special_day` dapat di-drop karena &gt;80% hanya untuk satu kategori saja. </a:t>
            </a:r>
            <a:endParaRPr sz="1300">
              <a:solidFill>
                <a:schemeClr val="accent2"/>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chemeClr val="accent2"/>
              </a:buClr>
              <a:buSzPts val="1300"/>
              <a:buFont typeface="Roboto"/>
              <a:buChar char="●"/>
            </a:pPr>
            <a:r>
              <a:rPr lang="id" sz="1300">
                <a:solidFill>
                  <a:schemeClr val="accent2"/>
                </a:solidFill>
                <a:highlight>
                  <a:srgbClr val="FFFFFF"/>
                </a:highlight>
                <a:latin typeface="Roboto"/>
                <a:ea typeface="Roboto"/>
                <a:cs typeface="Roboto"/>
                <a:sym typeface="Roboto"/>
              </a:rPr>
              <a:t>Berdasarkan analisis korelasi, kolom `region` dapat di-drop karena tidak berkorelasi dengan target (revenue)</a:t>
            </a:r>
            <a:endParaRPr sz="1300">
              <a:solidFill>
                <a:schemeClr val="accent2"/>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chemeClr val="accent2"/>
              </a:buClr>
              <a:buSzPts val="1300"/>
              <a:buFont typeface="Roboto"/>
              <a:buChar char="●"/>
            </a:pPr>
            <a:r>
              <a:rPr lang="id" sz="1300">
                <a:solidFill>
                  <a:schemeClr val="accent2"/>
                </a:solidFill>
                <a:highlight>
                  <a:srgbClr val="FFFFFF"/>
                </a:highlight>
                <a:latin typeface="Roboto"/>
                <a:ea typeface="Roboto"/>
                <a:cs typeface="Roboto"/>
                <a:sym typeface="Roboto"/>
              </a:rPr>
              <a:t>Antar feature yang berkorelasi tinggi seperi pasangan feature dibawah ini, akan di-drop salah satu feature yang berkolerasi tinggi dari setiap pasangan feature:</a:t>
            </a:r>
            <a:endParaRPr sz="1300">
              <a:solidFill>
                <a:schemeClr val="accent2"/>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chemeClr val="accent2"/>
              </a:buClr>
              <a:buSzPts val="1300"/>
              <a:buFont typeface="Roboto"/>
              <a:buChar char="○"/>
            </a:pPr>
            <a:r>
              <a:rPr b="1" lang="id" sz="1300">
                <a:solidFill>
                  <a:schemeClr val="accent2"/>
                </a:solidFill>
                <a:highlight>
                  <a:srgbClr val="FFFFFF"/>
                </a:highlight>
                <a:latin typeface="Roboto"/>
                <a:ea typeface="Roboto"/>
                <a:cs typeface="Roboto"/>
                <a:sym typeface="Roboto"/>
              </a:rPr>
              <a:t>`administrative`</a:t>
            </a:r>
            <a:r>
              <a:rPr lang="id" sz="1300">
                <a:solidFill>
                  <a:schemeClr val="accent2"/>
                </a:solidFill>
                <a:highlight>
                  <a:srgbClr val="FFFFFF"/>
                </a:highlight>
                <a:latin typeface="Roboto"/>
                <a:ea typeface="Roboto"/>
                <a:cs typeface="Roboto"/>
                <a:sym typeface="Roboto"/>
              </a:rPr>
              <a:t> dan </a:t>
            </a:r>
            <a:r>
              <a:rPr b="1" lang="id" sz="1300">
                <a:solidFill>
                  <a:schemeClr val="accent2"/>
                </a:solidFill>
                <a:highlight>
                  <a:srgbClr val="FFFFFF"/>
                </a:highlight>
                <a:latin typeface="Roboto"/>
                <a:ea typeface="Roboto"/>
                <a:cs typeface="Roboto"/>
                <a:sym typeface="Roboto"/>
              </a:rPr>
              <a:t>`administrative_duration`</a:t>
            </a:r>
            <a:endParaRPr b="1" sz="1300">
              <a:solidFill>
                <a:schemeClr val="accent2"/>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chemeClr val="accent2"/>
              </a:buClr>
              <a:buSzPts val="1300"/>
              <a:buFont typeface="Roboto"/>
              <a:buChar char="○"/>
            </a:pPr>
            <a:r>
              <a:rPr b="1" lang="id" sz="1300">
                <a:solidFill>
                  <a:schemeClr val="accent2"/>
                </a:solidFill>
                <a:highlight>
                  <a:srgbClr val="FFFFFF"/>
                </a:highlight>
                <a:latin typeface="Roboto"/>
                <a:ea typeface="Roboto"/>
                <a:cs typeface="Roboto"/>
                <a:sym typeface="Roboto"/>
              </a:rPr>
              <a:t>`informational`</a:t>
            </a:r>
            <a:r>
              <a:rPr lang="id" sz="1300">
                <a:solidFill>
                  <a:schemeClr val="accent2"/>
                </a:solidFill>
                <a:highlight>
                  <a:srgbClr val="FFFFFF"/>
                </a:highlight>
                <a:latin typeface="Roboto"/>
                <a:ea typeface="Roboto"/>
                <a:cs typeface="Roboto"/>
                <a:sym typeface="Roboto"/>
              </a:rPr>
              <a:t> dan </a:t>
            </a:r>
            <a:r>
              <a:rPr b="1" lang="id" sz="1300">
                <a:solidFill>
                  <a:schemeClr val="accent2"/>
                </a:solidFill>
                <a:highlight>
                  <a:srgbClr val="FFFFFF"/>
                </a:highlight>
                <a:latin typeface="Roboto"/>
                <a:ea typeface="Roboto"/>
                <a:cs typeface="Roboto"/>
                <a:sym typeface="Roboto"/>
              </a:rPr>
              <a:t>`informational_duration`</a:t>
            </a:r>
            <a:endParaRPr b="1" sz="1300">
              <a:solidFill>
                <a:schemeClr val="accent2"/>
              </a:solidFill>
              <a:highlight>
                <a:srgbClr val="FFFFFF"/>
              </a:highlight>
              <a:latin typeface="Roboto"/>
              <a:ea typeface="Roboto"/>
              <a:cs typeface="Roboto"/>
              <a:sym typeface="Roboto"/>
            </a:endParaRPr>
          </a:p>
          <a:p>
            <a:pPr indent="-311150" lvl="1" marL="914400" rtl="0" algn="l">
              <a:lnSpc>
                <a:spcPct val="115000"/>
              </a:lnSpc>
              <a:spcBef>
                <a:spcPts val="0"/>
              </a:spcBef>
              <a:spcAft>
                <a:spcPts val="0"/>
              </a:spcAft>
              <a:buClr>
                <a:schemeClr val="accent2"/>
              </a:buClr>
              <a:buSzPts val="1300"/>
              <a:buFont typeface="Roboto"/>
              <a:buChar char="○"/>
            </a:pPr>
            <a:r>
              <a:rPr b="1" lang="id" sz="1300">
                <a:solidFill>
                  <a:schemeClr val="accent2"/>
                </a:solidFill>
                <a:highlight>
                  <a:srgbClr val="FFFFFF"/>
                </a:highlight>
                <a:latin typeface="Roboto"/>
                <a:ea typeface="Roboto"/>
                <a:cs typeface="Roboto"/>
                <a:sym typeface="Roboto"/>
              </a:rPr>
              <a:t>`product_related`</a:t>
            </a:r>
            <a:r>
              <a:rPr lang="id" sz="1300">
                <a:solidFill>
                  <a:schemeClr val="accent2"/>
                </a:solidFill>
                <a:highlight>
                  <a:srgbClr val="FFFFFF"/>
                </a:highlight>
                <a:latin typeface="Roboto"/>
                <a:ea typeface="Roboto"/>
                <a:cs typeface="Roboto"/>
                <a:sym typeface="Roboto"/>
              </a:rPr>
              <a:t> dan </a:t>
            </a:r>
            <a:r>
              <a:rPr b="1" lang="id" sz="1300">
                <a:solidFill>
                  <a:schemeClr val="accent2"/>
                </a:solidFill>
                <a:highlight>
                  <a:srgbClr val="FFFFFF"/>
                </a:highlight>
                <a:latin typeface="Roboto"/>
                <a:ea typeface="Roboto"/>
                <a:cs typeface="Roboto"/>
                <a:sym typeface="Roboto"/>
              </a:rPr>
              <a:t>`product_related_duration`</a:t>
            </a:r>
            <a:endParaRPr b="1" sz="1300">
              <a:solidFill>
                <a:schemeClr val="accent2"/>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300">
              <a:solidFill>
                <a:schemeClr val="accent2"/>
              </a:solidFill>
              <a:highlight>
                <a:srgbClr val="FFFFFF"/>
              </a:highlight>
              <a:latin typeface="Roboto"/>
              <a:ea typeface="Roboto"/>
              <a:cs typeface="Roboto"/>
              <a:sym typeface="Roboto"/>
            </a:endParaRPr>
          </a:p>
          <a:p>
            <a:pPr indent="0" lvl="0" marL="0" rtl="0" algn="l">
              <a:lnSpc>
                <a:spcPct val="115000"/>
              </a:lnSpc>
              <a:spcBef>
                <a:spcPts val="800"/>
              </a:spcBef>
              <a:spcAft>
                <a:spcPts val="400"/>
              </a:spcAft>
              <a:buNone/>
            </a:pPr>
            <a:r>
              <a:t/>
            </a:r>
            <a:endParaRPr sz="1300">
              <a:solidFill>
                <a:schemeClr val="accent2"/>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A picture containing drawing&#10;&#10;Description automatically generated" id="123" name="Google Shape;123;p30"/>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24" name="Google Shape;124;p30"/>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25" name="Google Shape;125;p30"/>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a:pPr>
            <a:r>
              <a:rPr b="1" lang="id" sz="1800">
                <a:solidFill>
                  <a:srgbClr val="0198A3"/>
                </a:solidFill>
                <a:latin typeface="Montserrat"/>
                <a:ea typeface="Montserrat"/>
                <a:cs typeface="Montserrat"/>
                <a:sym typeface="Montserrat"/>
              </a:rPr>
              <a:t>Handle Missing Value</a:t>
            </a:r>
            <a:endParaRPr b="1" sz="1800">
              <a:solidFill>
                <a:srgbClr val="0198A3"/>
              </a:solidFill>
              <a:latin typeface="Montserrat"/>
              <a:ea typeface="Montserrat"/>
              <a:cs typeface="Montserrat"/>
              <a:sym typeface="Montserrat"/>
            </a:endParaRPr>
          </a:p>
        </p:txBody>
      </p:sp>
      <p:sp>
        <p:nvSpPr>
          <p:cNvPr id="126" name="Google Shape;126;p30"/>
          <p:cNvSpPr txBox="1"/>
          <p:nvPr/>
        </p:nvSpPr>
        <p:spPr>
          <a:xfrm>
            <a:off x="4787344" y="946931"/>
            <a:ext cx="389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id" sz="1600">
                <a:solidFill>
                  <a:schemeClr val="dk1"/>
                </a:solidFill>
                <a:highlight>
                  <a:srgbClr val="FFFFFF"/>
                </a:highlight>
              </a:rPr>
              <a:t>Pengamatan</a:t>
            </a:r>
            <a:endParaRPr b="1" sz="1600">
              <a:solidFill>
                <a:schemeClr val="dk1"/>
              </a:solidFill>
              <a:highlight>
                <a:srgbClr val="FFFFFF"/>
              </a:highlight>
            </a:endParaRPr>
          </a:p>
          <a:p>
            <a:pPr indent="0" lvl="0" marL="0" rtl="0" algn="l">
              <a:lnSpc>
                <a:spcPct val="115000"/>
              </a:lnSpc>
              <a:spcBef>
                <a:spcPts val="800"/>
              </a:spcBef>
              <a:spcAft>
                <a:spcPts val="0"/>
              </a:spcAft>
              <a:buNone/>
            </a:pPr>
            <a:r>
              <a:rPr lang="id">
                <a:solidFill>
                  <a:schemeClr val="dk1"/>
                </a:solidFill>
                <a:highlight>
                  <a:srgbClr val="FFFFFF"/>
                </a:highlight>
              </a:rPr>
              <a:t>Sesuai hasil pengamatan di Stage sebelumnya, </a:t>
            </a:r>
            <a:r>
              <a:rPr lang="id" sz="1400">
                <a:solidFill>
                  <a:schemeClr val="dk1"/>
                </a:solidFill>
                <a:highlight>
                  <a:srgbClr val="FFFFFF"/>
                </a:highlight>
              </a:rPr>
              <a:t>Tidak ada missing values di setiap kolom. Jumlah non-null baris sama dengan jumlah observasi.</a:t>
            </a:r>
            <a:endParaRPr sz="1400">
              <a:solidFill>
                <a:schemeClr val="dk1"/>
              </a:solidFill>
              <a:highlight>
                <a:srgbClr val="FFFFFF"/>
              </a:highlight>
            </a:endParaRPr>
          </a:p>
          <a:p>
            <a:pPr indent="0" lvl="0" marL="0" rtl="0" algn="l">
              <a:lnSpc>
                <a:spcPct val="115000"/>
              </a:lnSpc>
              <a:spcBef>
                <a:spcPts val="800"/>
              </a:spcBef>
              <a:spcAft>
                <a:spcPts val="400"/>
              </a:spcAft>
              <a:buNone/>
            </a:pPr>
            <a:r>
              <a:t/>
            </a:r>
            <a:endParaRPr b="1" sz="1400">
              <a:latin typeface="Dosis"/>
              <a:ea typeface="Dosis"/>
              <a:cs typeface="Dosis"/>
              <a:sym typeface="Dosis"/>
            </a:endParaRPr>
          </a:p>
        </p:txBody>
      </p:sp>
      <p:pic>
        <p:nvPicPr>
          <p:cNvPr id="127" name="Google Shape;127;p30"/>
          <p:cNvPicPr preferRelativeResize="0"/>
          <p:nvPr/>
        </p:nvPicPr>
        <p:blipFill rotWithShape="1">
          <a:blip r:embed="rId4">
            <a:alphaModFix/>
          </a:blip>
          <a:srcRect b="36600" l="24920" r="47643" t="49153"/>
          <a:stretch/>
        </p:blipFill>
        <p:spPr>
          <a:xfrm>
            <a:off x="781300" y="2353451"/>
            <a:ext cx="4006051" cy="11694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A picture containing drawing&#10;&#10;Description automatically generated" id="363" name="Google Shape;363;p57"/>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64" name="Google Shape;364;p57"/>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Feature Engineering</a:t>
            </a:r>
            <a:endParaRPr b="1" i="0" sz="2400" u="none" cap="none" strike="noStrike">
              <a:solidFill>
                <a:srgbClr val="0198A3"/>
              </a:solidFill>
              <a:latin typeface="Montserrat"/>
              <a:ea typeface="Montserrat"/>
              <a:cs typeface="Montserrat"/>
              <a:sym typeface="Montserrat"/>
            </a:endParaRPr>
          </a:p>
        </p:txBody>
      </p:sp>
      <p:sp>
        <p:nvSpPr>
          <p:cNvPr id="365" name="Google Shape;365;p57"/>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rPr b="1" lang="id" sz="1800">
                <a:solidFill>
                  <a:srgbClr val="0198A3"/>
                </a:solidFill>
                <a:latin typeface="Montserrat"/>
                <a:ea typeface="Montserrat"/>
                <a:cs typeface="Montserrat"/>
                <a:sym typeface="Montserrat"/>
              </a:rPr>
              <a:t>2. </a:t>
            </a:r>
            <a:r>
              <a:rPr b="1" lang="id" sz="1800">
                <a:solidFill>
                  <a:srgbClr val="0198A3"/>
                </a:solidFill>
                <a:latin typeface="Montserrat"/>
                <a:ea typeface="Montserrat"/>
                <a:cs typeface="Montserrat"/>
                <a:sym typeface="Montserrat"/>
              </a:rPr>
              <a:t>Feature Extraction</a:t>
            </a:r>
            <a:endParaRPr b="1" sz="1800">
              <a:solidFill>
                <a:srgbClr val="0198A3"/>
              </a:solidFill>
              <a:latin typeface="Montserrat"/>
              <a:ea typeface="Montserrat"/>
              <a:cs typeface="Montserrat"/>
              <a:sym typeface="Montserrat"/>
            </a:endParaRPr>
          </a:p>
        </p:txBody>
      </p:sp>
      <p:sp>
        <p:nvSpPr>
          <p:cNvPr id="366" name="Google Shape;366;p57"/>
          <p:cNvSpPr txBox="1"/>
          <p:nvPr/>
        </p:nvSpPr>
        <p:spPr>
          <a:xfrm>
            <a:off x="437400" y="861225"/>
            <a:ext cx="8243700" cy="4068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id">
                <a:solidFill>
                  <a:schemeClr val="dk1"/>
                </a:solidFill>
              </a:rPr>
              <a:t>Ada tiga feature baru yang dapat dibuat dari feature-feature yang ada yaitu</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id">
                <a:solidFill>
                  <a:schemeClr val="dk1"/>
                </a:solidFill>
              </a:rPr>
              <a:t>rata-rata administrative duration per page: </a:t>
            </a:r>
            <a:r>
              <a:rPr b="1" lang="id">
                <a:solidFill>
                  <a:schemeClr val="dk1"/>
                </a:solidFill>
              </a:rPr>
              <a:t>administrative_duration</a:t>
            </a:r>
            <a:r>
              <a:rPr lang="id">
                <a:solidFill>
                  <a:schemeClr val="dk1"/>
                </a:solidFill>
              </a:rPr>
              <a:t> / </a:t>
            </a:r>
            <a:r>
              <a:rPr b="1" lang="id">
                <a:solidFill>
                  <a:schemeClr val="dk1"/>
                </a:solidFill>
              </a:rPr>
              <a:t>administrative</a:t>
            </a:r>
            <a:endParaRPr b="1">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id">
                <a:solidFill>
                  <a:schemeClr val="dk1"/>
                </a:solidFill>
              </a:rPr>
              <a:t>rata-rata informational duration per page: </a:t>
            </a:r>
            <a:r>
              <a:rPr b="1" lang="id">
                <a:solidFill>
                  <a:schemeClr val="dk1"/>
                </a:solidFill>
              </a:rPr>
              <a:t>informational_duration</a:t>
            </a:r>
            <a:r>
              <a:rPr lang="id">
                <a:solidFill>
                  <a:schemeClr val="dk1"/>
                </a:solidFill>
              </a:rPr>
              <a:t> / </a:t>
            </a:r>
            <a:r>
              <a:rPr b="1" lang="id">
                <a:solidFill>
                  <a:schemeClr val="dk1"/>
                </a:solidFill>
              </a:rPr>
              <a:t>informational</a:t>
            </a:r>
            <a:endParaRPr b="1">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id">
                <a:solidFill>
                  <a:schemeClr val="dk1"/>
                </a:solidFill>
              </a:rPr>
              <a:t>rata-rata product-related duration per page: </a:t>
            </a:r>
            <a:r>
              <a:rPr b="1" lang="id">
                <a:solidFill>
                  <a:schemeClr val="dk1"/>
                </a:solidFill>
              </a:rPr>
              <a:t>product_related_duration</a:t>
            </a:r>
            <a:r>
              <a:rPr lang="id">
                <a:solidFill>
                  <a:schemeClr val="dk1"/>
                </a:solidFill>
              </a:rPr>
              <a:t> / </a:t>
            </a:r>
            <a:r>
              <a:rPr b="1" lang="id">
                <a:solidFill>
                  <a:schemeClr val="dk1"/>
                </a:solidFill>
              </a:rPr>
              <a:t>product_related</a:t>
            </a:r>
            <a:endParaRPr b="1">
              <a:solidFill>
                <a:schemeClr val="dk1"/>
              </a:solidFill>
            </a:endParaRPr>
          </a:p>
          <a:p>
            <a:pPr indent="0" lvl="0" marL="0" rtl="0" algn="l">
              <a:lnSpc>
                <a:spcPct val="115000"/>
              </a:lnSpc>
              <a:spcBef>
                <a:spcPts val="1200"/>
              </a:spcBef>
              <a:spcAft>
                <a:spcPts val="0"/>
              </a:spcAft>
              <a:buNone/>
            </a:pPr>
            <a:r>
              <a:rPr lang="id">
                <a:solidFill>
                  <a:schemeClr val="dk1"/>
                </a:solidFill>
              </a:rPr>
              <a:t>Beberapa feature tambahan yang dapat membuat performa model semakin bagus yaitu</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id">
                <a:solidFill>
                  <a:schemeClr val="dk1"/>
                </a:solidFill>
              </a:rPr>
              <a:t>Time to purchase</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Sebuah metrics yang menunjukkan waktu yang dibutuhkan visitor sejak pertama kali masuk ke website kita sampai dilakukannya transaksi. Mengetahui metrics ini membantu perusahaan dalam pengambilan keputusan untuk menyusun strategi marketing, misalnya untuk set up email marketing journey map yang  disesuaikan dengan umur visitor (sejak pertama kali visit).</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b="1" lang="id">
                <a:solidFill>
                  <a:schemeClr val="dk1"/>
                </a:solidFill>
              </a:rPr>
              <a:t>Average transaction Value</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Yaitu jumlah amount rata-rata transaksi yang dilakukan customer di ecommerce kita (satuan uang). Feature ini penting untuk menghitung dan mengestimasi ROI yang didapatkan terhadap beban marketing dan sales.</a:t>
            </a:r>
            <a:endParaRPr>
              <a:solidFill>
                <a:schemeClr val="dk1"/>
              </a:solidFill>
            </a:endParaRPr>
          </a:p>
          <a:p>
            <a:pPr indent="0" lvl="0" marL="0" rtl="0" algn="l">
              <a:lnSpc>
                <a:spcPct val="115000"/>
              </a:lnSpc>
              <a:spcBef>
                <a:spcPts val="800"/>
              </a:spcBef>
              <a:spcAft>
                <a:spcPts val="400"/>
              </a:spcAft>
              <a:buNone/>
            </a:pPr>
            <a:r>
              <a:t/>
            </a:r>
            <a:endParaRPr>
              <a:solidFill>
                <a:schemeClr val="accent2"/>
              </a:solidFill>
              <a:highlight>
                <a:srgbClr val="FFFFFF"/>
              </a:highlight>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A picture containing drawing&#10;&#10;Description automatically generated" id="371" name="Google Shape;371;p58"/>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72" name="Google Shape;372;p58"/>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Feature Engineering</a:t>
            </a:r>
            <a:endParaRPr b="1" i="0" sz="2400" u="none" cap="none" strike="noStrike">
              <a:solidFill>
                <a:srgbClr val="0198A3"/>
              </a:solidFill>
              <a:latin typeface="Montserrat"/>
              <a:ea typeface="Montserrat"/>
              <a:cs typeface="Montserrat"/>
              <a:sym typeface="Montserrat"/>
            </a:endParaRPr>
          </a:p>
        </p:txBody>
      </p:sp>
      <p:sp>
        <p:nvSpPr>
          <p:cNvPr id="373" name="Google Shape;373;p58"/>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rPr b="1" lang="id" sz="1800">
                <a:solidFill>
                  <a:srgbClr val="0198A3"/>
                </a:solidFill>
                <a:latin typeface="Montserrat"/>
                <a:ea typeface="Montserrat"/>
                <a:cs typeface="Montserrat"/>
                <a:sym typeface="Montserrat"/>
              </a:rPr>
              <a:t>2. Feature Extraction</a:t>
            </a:r>
            <a:endParaRPr b="1" sz="1800">
              <a:solidFill>
                <a:srgbClr val="0198A3"/>
              </a:solidFill>
              <a:latin typeface="Montserrat"/>
              <a:ea typeface="Montserrat"/>
              <a:cs typeface="Montserrat"/>
              <a:sym typeface="Montserrat"/>
            </a:endParaRPr>
          </a:p>
        </p:txBody>
      </p:sp>
      <p:sp>
        <p:nvSpPr>
          <p:cNvPr id="374" name="Google Shape;374;p58"/>
          <p:cNvSpPr txBox="1"/>
          <p:nvPr/>
        </p:nvSpPr>
        <p:spPr>
          <a:xfrm>
            <a:off x="437400" y="861225"/>
            <a:ext cx="8243700" cy="4068300"/>
          </a:xfrm>
          <a:prstGeom prst="rect">
            <a:avLst/>
          </a:prstGeom>
          <a:noFill/>
          <a:ln>
            <a:noFill/>
          </a:ln>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Clr>
                <a:schemeClr val="dk1"/>
              </a:buClr>
              <a:buSzPts val="1400"/>
              <a:buChar char="●"/>
            </a:pPr>
            <a:r>
              <a:rPr b="1" lang="id">
                <a:solidFill>
                  <a:schemeClr val="dk1"/>
                </a:solidFill>
              </a:rPr>
              <a:t>Cost per conversion</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Yaitu biaya yang dibutuhkan untuk menghasilkan sebuah transaksi. Feature ini dapat dibilang cukup critical, digunakan agar kita dapat memaintain dengan baik biaya yang dikeluarkan sehingga menghasilkan ROI yang optimal.  </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b="1" lang="id">
                <a:solidFill>
                  <a:schemeClr val="dk1"/>
                </a:solidFill>
              </a:rPr>
              <a:t>Page per session</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Yaitu jumlah page yang dikunjungi dalam satu sesi sebelum meninggalkan website kita. Metrics ini membantu sebagai acuan seberapa menarik dan engaging website/ecommerce kita. Dengan adanya feature ini, dapat melihat apakah semakin banyak page yang dilihat akan semakin berpotensi menghasilkan revenue atau tidak. </a:t>
            </a:r>
            <a:endParaRPr>
              <a:solidFill>
                <a:schemeClr val="dk1"/>
              </a:solidFill>
            </a:endParaRPr>
          </a:p>
          <a:p>
            <a:pPr indent="-317500" lvl="0" marL="457200" rtl="0" algn="l">
              <a:lnSpc>
                <a:spcPct val="115000"/>
              </a:lnSpc>
              <a:spcBef>
                <a:spcPts val="1000"/>
              </a:spcBef>
              <a:spcAft>
                <a:spcPts val="0"/>
              </a:spcAft>
              <a:buClr>
                <a:schemeClr val="dk1"/>
              </a:buClr>
              <a:buSzPts val="1400"/>
              <a:buChar char="●"/>
            </a:pPr>
            <a:r>
              <a:rPr b="1" lang="id">
                <a:solidFill>
                  <a:schemeClr val="dk1"/>
                </a:solidFill>
              </a:rPr>
              <a:t>Average session duration</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Adalah metrics yang memperlihatkan berapa waktu rata-rata yang dibutuhkan user dalam satu sesi. Metrics ini dapat membantu untuk melihat apakah ada aktivitas tidak normal. Misal dengan durasi per sesi yang cukup panjang hingga berjam-jam tapi tanpa ada transaksi. Hal ini juga bisa jadi salah satu acuan dalam mengambil keputusan dalam strategi marketing.</a:t>
            </a:r>
            <a:endParaRPr>
              <a:solidFill>
                <a:schemeClr val="dk1"/>
              </a:solidFill>
            </a:endParaRPr>
          </a:p>
          <a:p>
            <a:pPr indent="0" lvl="0" marL="0" rtl="0" algn="l">
              <a:lnSpc>
                <a:spcPct val="115000"/>
              </a:lnSpc>
              <a:spcBef>
                <a:spcPts val="800"/>
              </a:spcBef>
              <a:spcAft>
                <a:spcPts val="400"/>
              </a:spcAft>
              <a:buNone/>
            </a:pPr>
            <a:r>
              <a:t/>
            </a:r>
            <a:endParaRPr>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A picture containing drawing&#10;&#10;Description automatically generated" id="379" name="Google Shape;379;p59"/>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380" name="Google Shape;380;p59"/>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Feature Engineering</a:t>
            </a:r>
            <a:endParaRPr b="1" i="0" sz="2400" u="none" cap="none" strike="noStrike">
              <a:solidFill>
                <a:srgbClr val="0198A3"/>
              </a:solidFill>
              <a:latin typeface="Montserrat"/>
              <a:ea typeface="Montserrat"/>
              <a:cs typeface="Montserrat"/>
              <a:sym typeface="Montserrat"/>
            </a:endParaRPr>
          </a:p>
        </p:txBody>
      </p:sp>
      <p:sp>
        <p:nvSpPr>
          <p:cNvPr id="381" name="Google Shape;381;p59"/>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rPr b="1" lang="id" sz="1800">
                <a:solidFill>
                  <a:srgbClr val="0198A3"/>
                </a:solidFill>
                <a:latin typeface="Montserrat"/>
                <a:ea typeface="Montserrat"/>
                <a:cs typeface="Montserrat"/>
                <a:sym typeface="Montserrat"/>
              </a:rPr>
              <a:t>2. Feature Extraction</a:t>
            </a:r>
            <a:endParaRPr b="1" sz="1800">
              <a:solidFill>
                <a:srgbClr val="0198A3"/>
              </a:solidFill>
              <a:latin typeface="Montserrat"/>
              <a:ea typeface="Montserrat"/>
              <a:cs typeface="Montserrat"/>
              <a:sym typeface="Montserrat"/>
            </a:endParaRPr>
          </a:p>
        </p:txBody>
      </p:sp>
      <p:sp>
        <p:nvSpPr>
          <p:cNvPr id="382" name="Google Shape;382;p59"/>
          <p:cNvSpPr txBox="1"/>
          <p:nvPr/>
        </p:nvSpPr>
        <p:spPr>
          <a:xfrm>
            <a:off x="437400" y="861225"/>
            <a:ext cx="8243700" cy="4068300"/>
          </a:xfrm>
          <a:prstGeom prst="rect">
            <a:avLst/>
          </a:prstGeom>
          <a:noFill/>
          <a:ln>
            <a:noFill/>
          </a:ln>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Clr>
                <a:schemeClr val="dk1"/>
              </a:buClr>
              <a:buSzPts val="1400"/>
              <a:buChar char="●"/>
            </a:pPr>
            <a:r>
              <a:rPr b="1" lang="id">
                <a:solidFill>
                  <a:schemeClr val="dk1"/>
                </a:solidFill>
              </a:rPr>
              <a:t>Shopping Cart Abandonment</a:t>
            </a:r>
            <a:endParaRPr b="1">
              <a:solidFill>
                <a:schemeClr val="dk1"/>
              </a:solidFill>
            </a:endParaRPr>
          </a:p>
          <a:p>
            <a:pPr indent="0" lvl="0" marL="457200" rtl="0" algn="l">
              <a:lnSpc>
                <a:spcPct val="115000"/>
              </a:lnSpc>
              <a:spcBef>
                <a:spcPts val="0"/>
              </a:spcBef>
              <a:spcAft>
                <a:spcPts val="0"/>
              </a:spcAft>
              <a:buNone/>
            </a:pPr>
            <a:r>
              <a:rPr lang="id">
                <a:solidFill>
                  <a:schemeClr val="dk1"/>
                </a:solidFill>
              </a:rPr>
              <a:t>Feature ini menunjukkan seberapa banyak atau sering seorang visitor melakukan proses memasukkan produk ke shopping cart tanpa benar-benar melakukan transaksi. Feature ini juga cukup penting untuk melihat apakah ada kesulitan atau interface yang kurang bersahabat pada proses checkout. </a:t>
            </a:r>
            <a:endParaRPr>
              <a:solidFill>
                <a:schemeClr val="dk1"/>
              </a:solidFill>
            </a:endParaRPr>
          </a:p>
          <a:p>
            <a:pPr indent="0" lvl="0" marL="0" rtl="0" algn="l">
              <a:lnSpc>
                <a:spcPct val="115000"/>
              </a:lnSpc>
              <a:spcBef>
                <a:spcPts val="1200"/>
              </a:spcBef>
              <a:spcAft>
                <a:spcPts val="0"/>
              </a:spcAft>
              <a:buNone/>
            </a:pPr>
            <a:r>
              <a:t/>
            </a:r>
            <a:endParaRPr b="1" i="1" sz="1300" u="sng">
              <a:solidFill>
                <a:schemeClr val="dk1"/>
              </a:solidFill>
            </a:endParaRPr>
          </a:p>
          <a:p>
            <a:pPr indent="0" lvl="0" marL="0" rtl="0" algn="l">
              <a:lnSpc>
                <a:spcPct val="115000"/>
              </a:lnSpc>
              <a:spcBef>
                <a:spcPts val="1200"/>
              </a:spcBef>
              <a:spcAft>
                <a:spcPts val="0"/>
              </a:spcAft>
              <a:buNone/>
            </a:pPr>
            <a:r>
              <a:t/>
            </a:r>
            <a:endParaRPr b="1" i="1" sz="1300" u="sng">
              <a:solidFill>
                <a:schemeClr val="dk1"/>
              </a:solidFill>
            </a:endParaRPr>
          </a:p>
          <a:p>
            <a:pPr indent="0" lvl="0" marL="0" rtl="0" algn="l">
              <a:lnSpc>
                <a:spcPct val="115000"/>
              </a:lnSpc>
              <a:spcBef>
                <a:spcPts val="1200"/>
              </a:spcBef>
              <a:spcAft>
                <a:spcPts val="0"/>
              </a:spcAft>
              <a:buNone/>
            </a:pPr>
            <a:r>
              <a:t/>
            </a:r>
            <a:endParaRPr b="1" i="1" sz="1300" u="sng">
              <a:solidFill>
                <a:schemeClr val="dk1"/>
              </a:solidFill>
            </a:endParaRPr>
          </a:p>
          <a:p>
            <a:pPr indent="0" lvl="0" marL="0" rtl="0" algn="l">
              <a:lnSpc>
                <a:spcPct val="115000"/>
              </a:lnSpc>
              <a:spcBef>
                <a:spcPts val="1200"/>
              </a:spcBef>
              <a:spcAft>
                <a:spcPts val="0"/>
              </a:spcAft>
              <a:buNone/>
            </a:pPr>
            <a:r>
              <a:t/>
            </a:r>
            <a:endParaRPr b="1" i="1" sz="1300" u="sng">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id" sz="1100">
                <a:solidFill>
                  <a:schemeClr val="dk1"/>
                </a:solidFill>
              </a:rPr>
              <a:t>Reference: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d" sz="1100" u="sng">
                <a:solidFill>
                  <a:schemeClr val="accent5"/>
                </a:solidFill>
                <a:hlinkClick r:id="rId4">
                  <a:extLst>
                    <a:ext uri="{A12FA001-AC4F-418D-AE19-62706E023703}">
                      <ahyp:hlinkClr val="tx"/>
                    </a:ext>
                  </a:extLst>
                </a:hlinkClick>
              </a:rPr>
              <a:t>https://guidingmetrics.com/content/ecommerce-industry-most-critical-metrics-kpis/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id" sz="1100" u="sng">
                <a:solidFill>
                  <a:schemeClr val="accent5"/>
                </a:solidFill>
                <a:hlinkClick r:id="rId5">
                  <a:extLst>
                    <a:ext uri="{A12FA001-AC4F-418D-AE19-62706E023703}">
                      <ahyp:hlinkClr val="tx"/>
                    </a:ext>
                  </a:extLst>
                </a:hlinkClick>
              </a:rPr>
              <a:t>https://databox.com/what-is-pages-per-session-and-how-do-i-improve-it</a:t>
            </a:r>
            <a:r>
              <a:rPr lang="id" sz="1100">
                <a:solidFill>
                  <a:schemeClr val="dk1"/>
                </a:solidFill>
              </a:rPr>
              <a:t>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accent2"/>
              </a:solidFill>
              <a:highlight>
                <a:schemeClr val="lt1"/>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800"/>
              </a:spcBef>
              <a:spcAft>
                <a:spcPts val="400"/>
              </a:spcAft>
              <a:buNone/>
            </a:pPr>
            <a:r>
              <a:t/>
            </a:r>
            <a:endParaRPr b="1">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Kontribusi</a:t>
            </a:r>
            <a:endParaRPr/>
          </a:p>
        </p:txBody>
      </p:sp>
      <p:sp>
        <p:nvSpPr>
          <p:cNvPr id="388" name="Google Shape;38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1. Handling duplikasi, handling outlier &amp; feature scaling: Muhammad Irfan Fadhlurrahman &amp; Ni Putu Tasya⁩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2. Feature encoding: Ramado Dipradelana I &amp; ⁨Bima⁩ Sandi</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3. Handle imbalance: </a:t>
            </a:r>
            <a:r>
              <a:rPr lang="id" sz="1200">
                <a:solidFill>
                  <a:srgbClr val="222222"/>
                </a:solidFill>
                <a:highlight>
                  <a:srgbClr val="FFFFFF"/>
                </a:highlight>
                <a:latin typeface="Arial"/>
                <a:ea typeface="Arial"/>
                <a:cs typeface="Arial"/>
                <a:sym typeface="Arial"/>
              </a:rPr>
              <a:t>Muhammad Irfan Fadhlurrahman, Deni Indra Permana, </a:t>
            </a:r>
            <a:r>
              <a:rPr lang="id" sz="1200">
                <a:solidFill>
                  <a:srgbClr val="222222"/>
                </a:solidFill>
                <a:highlight>
                  <a:srgbClr val="FFFFFF"/>
                </a:highlight>
                <a:latin typeface="Arial"/>
                <a:ea typeface="Arial"/>
                <a:cs typeface="Arial"/>
                <a:sym typeface="Arial"/>
              </a:rPr>
              <a:t>⁩ ⁨Ni Putu Tasya⁩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4. Feature selection: </a:t>
            </a:r>
            <a:r>
              <a:rPr lang="id" sz="1200">
                <a:solidFill>
                  <a:srgbClr val="222222"/>
                </a:solidFill>
                <a:highlight>
                  <a:srgbClr val="FFFFFF"/>
                </a:highlight>
                <a:latin typeface="Arial"/>
                <a:ea typeface="Arial"/>
                <a:cs typeface="Arial"/>
                <a:sym typeface="Arial"/>
              </a:rPr>
              <a:t>Deni Indra Permana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5. Feature extraction: </a:t>
            </a:r>
            <a:r>
              <a:rPr lang="id" sz="1200">
                <a:solidFill>
                  <a:srgbClr val="222222"/>
                </a:solidFill>
                <a:highlight>
                  <a:srgbClr val="FFFFFF"/>
                </a:highlight>
                <a:latin typeface="Arial"/>
                <a:ea typeface="Arial"/>
                <a:cs typeface="Arial"/>
                <a:sym typeface="Arial"/>
              </a:rPr>
              <a:t>Muhammad Irfan Fadhlurrahman</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6. Additional features: </a:t>
            </a:r>
            <a:r>
              <a:rPr lang="id" sz="1200">
                <a:solidFill>
                  <a:srgbClr val="222222"/>
                </a:solidFill>
                <a:highlight>
                  <a:srgbClr val="FFFFFF"/>
                </a:highlight>
                <a:latin typeface="Arial"/>
                <a:ea typeface="Arial"/>
                <a:cs typeface="Arial"/>
                <a:sym typeface="Arial"/>
              </a:rPr>
              <a:t>Ni Putu Tasya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rPr lang="id" sz="1200">
                <a:solidFill>
                  <a:srgbClr val="222222"/>
                </a:solidFill>
                <a:highlight>
                  <a:srgbClr val="FFFFFF"/>
                </a:highlight>
                <a:latin typeface="Arial"/>
                <a:ea typeface="Arial"/>
                <a:cs typeface="Arial"/>
                <a:sym typeface="Arial"/>
              </a:rPr>
              <a:t>7. Laporan: Semuanya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descr="A picture containing drawing&#10;&#10;Description automatically generated" id="132" name="Google Shape;132;p31"/>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33" name="Google Shape;133;p31"/>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34" name="Google Shape;134;p31"/>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lain" startAt="2"/>
            </a:pPr>
            <a:r>
              <a:rPr b="1" lang="id" sz="1800">
                <a:solidFill>
                  <a:srgbClr val="0198A3"/>
                </a:solidFill>
                <a:latin typeface="Montserrat"/>
                <a:ea typeface="Montserrat"/>
                <a:cs typeface="Montserrat"/>
                <a:sym typeface="Montserrat"/>
              </a:rPr>
              <a:t>Handle Duplicated Data</a:t>
            </a:r>
            <a:endParaRPr b="1" sz="1800">
              <a:solidFill>
                <a:srgbClr val="0198A3"/>
              </a:solidFill>
              <a:latin typeface="Montserrat"/>
              <a:ea typeface="Montserrat"/>
              <a:cs typeface="Montserrat"/>
              <a:sym typeface="Montserrat"/>
            </a:endParaRPr>
          </a:p>
        </p:txBody>
      </p:sp>
      <p:sp>
        <p:nvSpPr>
          <p:cNvPr id="135" name="Google Shape;135;p31"/>
          <p:cNvSpPr txBox="1"/>
          <p:nvPr/>
        </p:nvSpPr>
        <p:spPr>
          <a:xfrm>
            <a:off x="836275" y="4307250"/>
            <a:ext cx="7844700" cy="1000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id" sz="1200">
                <a:solidFill>
                  <a:schemeClr val="accent2"/>
                </a:solidFill>
                <a:latin typeface="Roboto"/>
                <a:ea typeface="Roboto"/>
                <a:cs typeface="Roboto"/>
                <a:sym typeface="Roboto"/>
              </a:rPr>
              <a:t>Setelah diperiksa, dataset ini terdapat duplicated data sebanyak 125. Walaupun seluruh data merupakan data yang berbeda di setiap visitor, duplicated data harus tetap di drop karena model machine learning tidak dapat mendeteksi perbedaan setiap rows.</a:t>
            </a:r>
            <a:endParaRPr sz="1200">
              <a:solidFill>
                <a:schemeClr val="accent2"/>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200">
              <a:solidFill>
                <a:schemeClr val="accent2"/>
              </a:solidFill>
              <a:latin typeface="Roboto"/>
              <a:ea typeface="Roboto"/>
              <a:cs typeface="Roboto"/>
              <a:sym typeface="Roboto"/>
            </a:endParaRPr>
          </a:p>
          <a:p>
            <a:pPr indent="0" lvl="0" marL="0" marR="38100" rtl="0" algn="l">
              <a:lnSpc>
                <a:spcPct val="160000"/>
              </a:lnSpc>
              <a:spcBef>
                <a:spcPts val="600"/>
              </a:spcBef>
              <a:spcAft>
                <a:spcPts val="0"/>
              </a:spcAft>
              <a:buClr>
                <a:schemeClr val="dk1"/>
              </a:buClr>
              <a:buSzPts val="1100"/>
              <a:buFont typeface="Arial"/>
              <a:buNone/>
            </a:pPr>
            <a:r>
              <a:t/>
            </a:r>
            <a:endParaRPr sz="1500">
              <a:solidFill>
                <a:schemeClr val="accent2"/>
              </a:solidFill>
              <a:latin typeface="Roboto"/>
              <a:ea typeface="Roboto"/>
              <a:cs typeface="Roboto"/>
              <a:sym typeface="Roboto"/>
            </a:endParaRPr>
          </a:p>
          <a:p>
            <a:pPr indent="0" lvl="0" marL="0" rtl="0" algn="l">
              <a:lnSpc>
                <a:spcPct val="115000"/>
              </a:lnSpc>
              <a:spcBef>
                <a:spcPts val="800"/>
              </a:spcBef>
              <a:spcAft>
                <a:spcPts val="400"/>
              </a:spcAft>
              <a:buNone/>
            </a:pPr>
            <a:r>
              <a:t/>
            </a:r>
            <a:endParaRPr>
              <a:solidFill>
                <a:schemeClr val="dk1"/>
              </a:solidFill>
              <a:highlight>
                <a:srgbClr val="FFFFFF"/>
              </a:highlight>
            </a:endParaRPr>
          </a:p>
        </p:txBody>
      </p:sp>
      <p:pic>
        <p:nvPicPr>
          <p:cNvPr id="136" name="Google Shape;136;p31"/>
          <p:cNvPicPr preferRelativeResize="0"/>
          <p:nvPr/>
        </p:nvPicPr>
        <p:blipFill>
          <a:blip r:embed="rId4">
            <a:alphaModFix/>
          </a:blip>
          <a:stretch>
            <a:fillRect/>
          </a:stretch>
        </p:blipFill>
        <p:spPr>
          <a:xfrm>
            <a:off x="1553413" y="879652"/>
            <a:ext cx="6410424" cy="32605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32"/>
          <p:cNvSpPr txBox="1"/>
          <p:nvPr/>
        </p:nvSpPr>
        <p:spPr>
          <a:xfrm>
            <a:off x="5377125" y="1177175"/>
            <a:ext cx="3656400" cy="2910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600"/>
              </a:spcBef>
              <a:spcAft>
                <a:spcPts val="0"/>
              </a:spcAft>
              <a:buClr>
                <a:schemeClr val="dk1"/>
              </a:buClr>
              <a:buSzPts val="1100"/>
              <a:buFont typeface="Arial"/>
              <a:buNone/>
            </a:pPr>
            <a:r>
              <a:rPr lang="id" sz="1600">
                <a:solidFill>
                  <a:schemeClr val="accent2"/>
                </a:solidFill>
                <a:highlight>
                  <a:srgbClr val="FFFFFF"/>
                </a:highlight>
              </a:rPr>
              <a:t>Sebelum data preprocessing dan modelling, data di-split menjadi dua yaitu train set dan test set agar tidak terjadi data leakage. Rasio split yang digunakan 80% train set dan 20% test set. Kemudian agar distribusi target antara train dan test set tetap sama maka menggunakan stratified sampling.</a:t>
            </a:r>
            <a:endParaRPr sz="1900">
              <a:solidFill>
                <a:schemeClr val="dk1"/>
              </a:solidFill>
            </a:endParaRPr>
          </a:p>
          <a:p>
            <a:pPr indent="0" lvl="0" marL="0" rtl="0" algn="l">
              <a:lnSpc>
                <a:spcPct val="115000"/>
              </a:lnSpc>
              <a:spcBef>
                <a:spcPts val="600"/>
              </a:spcBef>
              <a:spcAft>
                <a:spcPts val="500"/>
              </a:spcAft>
              <a:buClr>
                <a:schemeClr val="dk1"/>
              </a:buClr>
              <a:buSzPts val="1100"/>
              <a:buFont typeface="Arial"/>
              <a:buNone/>
            </a:pPr>
            <a:r>
              <a:t/>
            </a:r>
            <a:endParaRPr>
              <a:solidFill>
                <a:schemeClr val="dk1"/>
              </a:solidFill>
              <a:latin typeface="Dosis"/>
              <a:ea typeface="Dosis"/>
              <a:cs typeface="Dosis"/>
              <a:sym typeface="Dosis"/>
            </a:endParaRPr>
          </a:p>
        </p:txBody>
      </p:sp>
      <p:sp>
        <p:nvSpPr>
          <p:cNvPr id="142" name="Google Shape;142;p32"/>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id" sz="2400">
                <a:solidFill>
                  <a:srgbClr val="0198A3"/>
                </a:solidFill>
                <a:latin typeface="Montserrat"/>
                <a:ea typeface="Montserrat"/>
                <a:cs typeface="Montserrat"/>
                <a:sym typeface="Montserrat"/>
              </a:rPr>
              <a:t>Split Dataset</a:t>
            </a:r>
            <a:endParaRPr b="1" i="0" sz="2400" u="none" cap="none" strike="noStrike">
              <a:solidFill>
                <a:srgbClr val="0198A3"/>
              </a:solidFill>
              <a:latin typeface="Montserrat"/>
              <a:ea typeface="Montserrat"/>
              <a:cs typeface="Montserrat"/>
              <a:sym typeface="Montserrat"/>
            </a:endParaRPr>
          </a:p>
        </p:txBody>
      </p:sp>
      <p:pic>
        <p:nvPicPr>
          <p:cNvPr id="143" name="Google Shape;143;p32"/>
          <p:cNvPicPr preferRelativeResize="0"/>
          <p:nvPr/>
        </p:nvPicPr>
        <p:blipFill rotWithShape="1">
          <a:blip r:embed="rId3">
            <a:alphaModFix/>
          </a:blip>
          <a:srcRect b="26811" l="24776" r="30804" t="30480"/>
          <a:stretch/>
        </p:blipFill>
        <p:spPr>
          <a:xfrm>
            <a:off x="433525" y="1093075"/>
            <a:ext cx="4943598" cy="27115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picture containing drawing&#10;&#10;Description automatically generated" id="148" name="Google Shape;148;p33"/>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49" name="Google Shape;149;p33"/>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50" name="Google Shape;150;p33"/>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51" name="Google Shape;151;p33"/>
          <p:cNvSpPr txBox="1"/>
          <p:nvPr/>
        </p:nvSpPr>
        <p:spPr>
          <a:xfrm>
            <a:off x="844681" y="946925"/>
            <a:ext cx="78363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id">
                <a:solidFill>
                  <a:schemeClr val="accent2"/>
                </a:solidFill>
                <a:highlight>
                  <a:srgbClr val="FFFFFF"/>
                </a:highlight>
              </a:rPr>
              <a:t>Feature-feature numerik di dataset ini memiliki distribusi right-skewed sehingga terlihat jelas outliers yang ada. Namun, karena mayoritas data banyak yang bernilai 0, outliers tidak akan dihapus tetapi akan dikurangi jumlahnya dengan menggunakan log-transformer atau power-transformer. Berikut ini transformer yang akan digunakan.</a:t>
            </a:r>
            <a:endParaRPr>
              <a:solidFill>
                <a:schemeClr val="accent2"/>
              </a:solidFill>
              <a:highlight>
                <a:srgbClr val="FFFFFF"/>
              </a:highlight>
            </a:endParaRPr>
          </a:p>
          <a:p>
            <a:pPr indent="0" lvl="0" marL="0" rtl="0" algn="l">
              <a:lnSpc>
                <a:spcPct val="115000"/>
              </a:lnSpc>
              <a:spcBef>
                <a:spcPts val="800"/>
              </a:spcBef>
              <a:spcAft>
                <a:spcPts val="0"/>
              </a:spcAft>
              <a:buNone/>
            </a:pPr>
            <a:r>
              <a:t/>
            </a:r>
            <a:endParaRPr>
              <a:solidFill>
                <a:schemeClr val="accent2"/>
              </a:solidFill>
              <a:highlight>
                <a:srgbClr val="FFFFFF"/>
              </a:highlight>
            </a:endParaRPr>
          </a:p>
          <a:p>
            <a:pPr indent="-317500" lvl="0" marL="457200" rtl="0" algn="l">
              <a:lnSpc>
                <a:spcPct val="135714"/>
              </a:lnSpc>
              <a:spcBef>
                <a:spcPts val="400"/>
              </a:spcBef>
              <a:spcAft>
                <a:spcPts val="0"/>
              </a:spcAft>
              <a:buSzPts val="1400"/>
              <a:buChar char="●"/>
            </a:pPr>
            <a:r>
              <a:rPr lang="id">
                <a:solidFill>
                  <a:schemeClr val="dk1"/>
                </a:solidFill>
                <a:highlight>
                  <a:srgbClr val="FFFFFE"/>
                </a:highlight>
              </a:rPr>
              <a:t>np.log1p: log(x+1)</a:t>
            </a:r>
            <a:endParaRPr>
              <a:solidFill>
                <a:schemeClr val="dk1"/>
              </a:solidFill>
              <a:highlight>
                <a:srgbClr val="FFFFFE"/>
              </a:highlight>
            </a:endParaRPr>
          </a:p>
          <a:p>
            <a:pPr indent="-317500" lvl="0" marL="457200" rtl="0" algn="l">
              <a:lnSpc>
                <a:spcPct val="135714"/>
              </a:lnSpc>
              <a:spcBef>
                <a:spcPts val="0"/>
              </a:spcBef>
              <a:spcAft>
                <a:spcPts val="0"/>
              </a:spcAft>
              <a:buClr>
                <a:schemeClr val="dk1"/>
              </a:buClr>
              <a:buSzPts val="1400"/>
              <a:buChar char="●"/>
            </a:pPr>
            <a:r>
              <a:rPr lang="id">
                <a:solidFill>
                  <a:schemeClr val="dk1"/>
                </a:solidFill>
                <a:highlight>
                  <a:srgbClr val="FFFFFE"/>
                </a:highlight>
              </a:rPr>
              <a:t>yeo-johnson transformation</a:t>
            </a:r>
            <a:endParaRPr>
              <a:solidFill>
                <a:schemeClr val="dk1"/>
              </a:solidFill>
              <a:highlight>
                <a:srgbClr val="FFFFFE"/>
              </a:highlight>
            </a:endParaRPr>
          </a:p>
          <a:p>
            <a:pPr indent="0" lvl="0" marL="0" rtl="0" algn="l">
              <a:lnSpc>
                <a:spcPct val="115000"/>
              </a:lnSpc>
              <a:spcBef>
                <a:spcPts val="800"/>
              </a:spcBef>
              <a:spcAft>
                <a:spcPts val="0"/>
              </a:spcAft>
              <a:buNone/>
            </a:pPr>
            <a:r>
              <a:t/>
            </a:r>
            <a:endParaRPr>
              <a:solidFill>
                <a:schemeClr val="accent2"/>
              </a:solidFill>
              <a:highlight>
                <a:srgbClr val="FFFFFF"/>
              </a:highlight>
            </a:endParaRPr>
          </a:p>
          <a:p>
            <a:pPr indent="0" lvl="0" marL="0" rtl="0" algn="l">
              <a:lnSpc>
                <a:spcPct val="115000"/>
              </a:lnSpc>
              <a:spcBef>
                <a:spcPts val="800"/>
              </a:spcBef>
              <a:spcAft>
                <a:spcPts val="0"/>
              </a:spcAft>
              <a:buNone/>
            </a:pPr>
            <a:r>
              <a:t/>
            </a:r>
            <a:endParaRPr>
              <a:solidFill>
                <a:schemeClr val="accent2"/>
              </a:solidFill>
              <a:highlight>
                <a:srgbClr val="FFFFFF"/>
              </a:highlight>
            </a:endParaRPr>
          </a:p>
          <a:p>
            <a:pPr indent="0" lvl="0" marL="0" rtl="0" algn="l">
              <a:lnSpc>
                <a:spcPct val="115000"/>
              </a:lnSpc>
              <a:spcBef>
                <a:spcPts val="800"/>
              </a:spcBef>
              <a:spcAft>
                <a:spcPts val="0"/>
              </a:spcAft>
              <a:buNone/>
            </a:pPr>
            <a:r>
              <a:t/>
            </a:r>
            <a:endParaRPr>
              <a:solidFill>
                <a:schemeClr val="accent2"/>
              </a:solidFill>
              <a:highlight>
                <a:srgbClr val="FFFFFF"/>
              </a:highlight>
            </a:endParaRPr>
          </a:p>
          <a:p>
            <a:pPr indent="0" lvl="0" marL="0" rtl="0" algn="l">
              <a:lnSpc>
                <a:spcPct val="115000"/>
              </a:lnSpc>
              <a:spcBef>
                <a:spcPts val="800"/>
              </a:spcBef>
              <a:spcAft>
                <a:spcPts val="0"/>
              </a:spcAft>
              <a:buNone/>
            </a:pPr>
            <a:r>
              <a:t/>
            </a:r>
            <a:endParaRPr>
              <a:solidFill>
                <a:schemeClr val="accent2"/>
              </a:solidFill>
              <a:highlight>
                <a:srgbClr val="FFFFFF"/>
              </a:highlight>
            </a:endParaRPr>
          </a:p>
          <a:p>
            <a:pPr indent="0" lvl="0" marL="0" rtl="0" algn="l">
              <a:lnSpc>
                <a:spcPct val="115000"/>
              </a:lnSpc>
              <a:spcBef>
                <a:spcPts val="800"/>
              </a:spcBef>
              <a:spcAft>
                <a:spcPts val="400"/>
              </a:spcAft>
              <a:buNone/>
            </a:pPr>
            <a:r>
              <a:rPr lang="id" sz="1100">
                <a:solidFill>
                  <a:schemeClr val="accent2"/>
                </a:solidFill>
                <a:highlight>
                  <a:srgbClr val="FFFFFF"/>
                </a:highlight>
              </a:rPr>
              <a:t>Referensi: </a:t>
            </a:r>
            <a:r>
              <a:rPr lang="id" sz="1100" u="sng">
                <a:solidFill>
                  <a:schemeClr val="hlink"/>
                </a:solidFill>
                <a:highlight>
                  <a:srgbClr val="FFFFFF"/>
                </a:highlight>
                <a:hlinkClick r:id="rId4"/>
              </a:rPr>
              <a:t>https://statisticaloddsandends.wordpress.com/2021/02/19/the-box-cox-and-yeo-johnson-transformations-for-continuous-variables/</a:t>
            </a:r>
            <a:endParaRPr sz="1100">
              <a:solidFill>
                <a:schemeClr val="accent2"/>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A picture containing drawing&#10;&#10;Description automatically generated" id="156" name="Google Shape;156;p34"/>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57" name="Google Shape;157;p34"/>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58" name="Google Shape;158;p34"/>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59" name="Google Shape;159;p34"/>
          <p:cNvSpPr txBox="1"/>
          <p:nvPr/>
        </p:nvSpPr>
        <p:spPr>
          <a:xfrm>
            <a:off x="844675" y="946925"/>
            <a:ext cx="8254500" cy="43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rPr lang="id">
                <a:solidFill>
                  <a:schemeClr val="accent2"/>
                </a:solidFill>
                <a:highlight>
                  <a:srgbClr val="FFFFFF"/>
                </a:highlight>
              </a:rPr>
              <a:t>Berikut distribusi kolom numerik sebelum transformation.</a:t>
            </a:r>
            <a:endParaRPr>
              <a:solidFill>
                <a:schemeClr val="accent2"/>
              </a:solidFill>
              <a:highlight>
                <a:srgbClr val="FFFFFF"/>
              </a:highlight>
            </a:endParaRPr>
          </a:p>
        </p:txBody>
      </p:sp>
      <p:sp>
        <p:nvSpPr>
          <p:cNvPr id="160" name="Google Shape;160;p34"/>
          <p:cNvSpPr txBox="1"/>
          <p:nvPr/>
        </p:nvSpPr>
        <p:spPr>
          <a:xfrm>
            <a:off x="938350" y="3314475"/>
            <a:ext cx="7836300" cy="59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a:solidFill>
                <a:schemeClr val="accent2"/>
              </a:solidFill>
              <a:highlight>
                <a:srgbClr val="FFFFFF"/>
              </a:highlight>
            </a:endParaRPr>
          </a:p>
        </p:txBody>
      </p:sp>
      <p:pic>
        <p:nvPicPr>
          <p:cNvPr id="161" name="Google Shape;161;p34"/>
          <p:cNvPicPr preferRelativeResize="0"/>
          <p:nvPr/>
        </p:nvPicPr>
        <p:blipFill rotWithShape="1">
          <a:blip r:embed="rId4">
            <a:alphaModFix/>
          </a:blip>
          <a:srcRect b="22427" l="29613" r="1629" t="28008"/>
          <a:stretch/>
        </p:blipFill>
        <p:spPr>
          <a:xfrm>
            <a:off x="781300" y="1679200"/>
            <a:ext cx="8362700" cy="33892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A picture containing drawing&#10;&#10;Description automatically generated" id="166" name="Google Shape;166;p35"/>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67" name="Google Shape;167;p35"/>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68" name="Google Shape;168;p35"/>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69" name="Google Shape;169;p35"/>
          <p:cNvSpPr txBox="1"/>
          <p:nvPr/>
        </p:nvSpPr>
        <p:spPr>
          <a:xfrm>
            <a:off x="844675" y="946925"/>
            <a:ext cx="8254500" cy="67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rPr lang="id">
                <a:solidFill>
                  <a:schemeClr val="accent2"/>
                </a:solidFill>
                <a:highlight>
                  <a:srgbClr val="FFFFFF"/>
                </a:highlight>
              </a:rPr>
              <a:t>Berikut distribusi kolom numerik setelah diterapkannya log-transformation, </a:t>
            </a:r>
            <a:r>
              <a:rPr lang="id">
                <a:solidFill>
                  <a:schemeClr val="accent2"/>
                </a:solidFill>
                <a:highlight>
                  <a:srgbClr val="FFFFFF"/>
                </a:highlight>
                <a:latin typeface="Roboto"/>
                <a:ea typeface="Roboto"/>
                <a:cs typeface="Roboto"/>
                <a:sym typeface="Roboto"/>
              </a:rPr>
              <a:t>Kolom yang outliernya berkurang atau bahkan hilang yaitu </a:t>
            </a:r>
            <a:r>
              <a:rPr b="1" lang="id">
                <a:solidFill>
                  <a:schemeClr val="accent2"/>
                </a:solidFill>
              </a:rPr>
              <a:t>administrative</a:t>
            </a:r>
            <a:r>
              <a:rPr b="1" lang="id">
                <a:solidFill>
                  <a:schemeClr val="accent2"/>
                </a:solidFill>
                <a:highlight>
                  <a:srgbClr val="FFFFFF"/>
                </a:highlight>
                <a:latin typeface="Roboto"/>
                <a:ea typeface="Roboto"/>
                <a:cs typeface="Roboto"/>
                <a:sym typeface="Roboto"/>
              </a:rPr>
              <a:t>, </a:t>
            </a:r>
            <a:r>
              <a:rPr b="1" lang="id">
                <a:solidFill>
                  <a:schemeClr val="accent2"/>
                </a:solidFill>
              </a:rPr>
              <a:t>administrative_duration</a:t>
            </a:r>
            <a:r>
              <a:rPr b="1" lang="id">
                <a:solidFill>
                  <a:schemeClr val="accent2"/>
                </a:solidFill>
                <a:highlight>
                  <a:srgbClr val="FFFFFF"/>
                </a:highlight>
                <a:latin typeface="Roboto"/>
                <a:ea typeface="Roboto"/>
                <a:cs typeface="Roboto"/>
                <a:sym typeface="Roboto"/>
              </a:rPr>
              <a:t>, </a:t>
            </a:r>
            <a:r>
              <a:rPr b="1" lang="id">
                <a:solidFill>
                  <a:schemeClr val="accent2"/>
                </a:solidFill>
              </a:rPr>
              <a:t>product_related</a:t>
            </a:r>
            <a:r>
              <a:rPr b="1" lang="id">
                <a:solidFill>
                  <a:schemeClr val="accent2"/>
                </a:solidFill>
                <a:highlight>
                  <a:srgbClr val="FFFFFF"/>
                </a:highlight>
                <a:latin typeface="Roboto"/>
                <a:ea typeface="Roboto"/>
                <a:cs typeface="Roboto"/>
                <a:sym typeface="Roboto"/>
              </a:rPr>
              <a:t>, dan </a:t>
            </a:r>
            <a:r>
              <a:rPr b="1" lang="id">
                <a:solidFill>
                  <a:schemeClr val="accent2"/>
                </a:solidFill>
              </a:rPr>
              <a:t>product_related_duration</a:t>
            </a:r>
            <a:r>
              <a:rPr lang="id">
                <a:solidFill>
                  <a:schemeClr val="accent2"/>
                </a:solidFill>
              </a:rPr>
              <a:t>. </a:t>
            </a:r>
            <a:r>
              <a:rPr lang="id">
                <a:solidFill>
                  <a:schemeClr val="accent2"/>
                </a:solidFill>
                <a:highlight>
                  <a:srgbClr val="FFFFFF"/>
                </a:highlight>
                <a:latin typeface="Roboto"/>
                <a:ea typeface="Roboto"/>
                <a:cs typeface="Roboto"/>
                <a:sym typeface="Roboto"/>
              </a:rPr>
              <a:t>selain keempat kolom tersebut </a:t>
            </a:r>
            <a:r>
              <a:rPr lang="id">
                <a:solidFill>
                  <a:schemeClr val="accent2"/>
                </a:solidFill>
              </a:rPr>
              <a:t>np.log1p</a:t>
            </a:r>
            <a:r>
              <a:rPr lang="id">
                <a:solidFill>
                  <a:schemeClr val="accent2"/>
                </a:solidFill>
                <a:highlight>
                  <a:srgbClr val="FFFFFF"/>
                </a:highlight>
                <a:latin typeface="Roboto"/>
                <a:ea typeface="Roboto"/>
                <a:cs typeface="Roboto"/>
                <a:sym typeface="Roboto"/>
              </a:rPr>
              <a:t> transformer tidak memberi dampak apa-apa terhadap distribusi.</a:t>
            </a:r>
            <a:endParaRPr>
              <a:solidFill>
                <a:schemeClr val="accent2"/>
              </a:solidFill>
              <a:highlight>
                <a:srgbClr val="FFFFFF"/>
              </a:highlight>
            </a:endParaRPr>
          </a:p>
        </p:txBody>
      </p:sp>
      <p:sp>
        <p:nvSpPr>
          <p:cNvPr id="170" name="Google Shape;170;p35"/>
          <p:cNvSpPr txBox="1"/>
          <p:nvPr/>
        </p:nvSpPr>
        <p:spPr>
          <a:xfrm>
            <a:off x="938350" y="3314475"/>
            <a:ext cx="7836300" cy="59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a:solidFill>
                <a:schemeClr val="accent2"/>
              </a:solidFill>
              <a:highlight>
                <a:srgbClr val="FFFFFF"/>
              </a:highlight>
            </a:endParaRPr>
          </a:p>
        </p:txBody>
      </p:sp>
      <p:pic>
        <p:nvPicPr>
          <p:cNvPr id="171" name="Google Shape;171;p35"/>
          <p:cNvPicPr preferRelativeResize="0"/>
          <p:nvPr/>
        </p:nvPicPr>
        <p:blipFill rotWithShape="1">
          <a:blip r:embed="rId4">
            <a:alphaModFix/>
          </a:blip>
          <a:srcRect b="16897" l="29788" r="969" t="35772"/>
          <a:stretch/>
        </p:blipFill>
        <p:spPr>
          <a:xfrm>
            <a:off x="828575" y="2054250"/>
            <a:ext cx="8055848" cy="3096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A picture containing drawing&#10;&#10;Description automatically generated" id="176" name="Google Shape;176;p36"/>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77" name="Google Shape;177;p36"/>
          <p:cNvSpPr txBox="1"/>
          <p:nvPr/>
        </p:nvSpPr>
        <p:spPr>
          <a:xfrm>
            <a:off x="781290" y="76288"/>
            <a:ext cx="5514300" cy="438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Data Cleansing</a:t>
            </a:r>
            <a:endParaRPr b="1" i="0" sz="2400" u="none" cap="none" strike="noStrike">
              <a:solidFill>
                <a:srgbClr val="0198A3"/>
              </a:solidFill>
              <a:latin typeface="Montserrat"/>
              <a:ea typeface="Montserrat"/>
              <a:cs typeface="Montserrat"/>
              <a:sym typeface="Montserrat"/>
            </a:endParaRPr>
          </a:p>
        </p:txBody>
      </p:sp>
      <p:sp>
        <p:nvSpPr>
          <p:cNvPr id="178" name="Google Shape;178;p36"/>
          <p:cNvSpPr txBox="1"/>
          <p:nvPr/>
        </p:nvSpPr>
        <p:spPr>
          <a:xfrm>
            <a:off x="781301" y="457900"/>
            <a:ext cx="6331200" cy="346200"/>
          </a:xfrm>
          <a:prstGeom prst="rect">
            <a:avLst/>
          </a:prstGeom>
          <a:noFill/>
          <a:ln>
            <a:noFill/>
          </a:ln>
        </p:spPr>
        <p:txBody>
          <a:bodyPr anchorCtr="0" anchor="t" bIns="34275" lIns="68575" spcFirstLastPara="1" rIns="68575" wrap="square" tIns="34275">
            <a:spAutoFit/>
          </a:bodyPr>
          <a:lstStyle/>
          <a:p>
            <a:pPr indent="-279400" lvl="0" marL="342900" rtl="0" algn="l">
              <a:lnSpc>
                <a:spcPct val="103125"/>
              </a:lnSpc>
              <a:spcBef>
                <a:spcPts val="0"/>
              </a:spcBef>
              <a:spcAft>
                <a:spcPts val="0"/>
              </a:spcAft>
              <a:buClr>
                <a:srgbClr val="0198A3"/>
              </a:buClr>
              <a:buSzPts val="1800"/>
              <a:buFont typeface="Montserrat"/>
              <a:buAutoNum type="arabicPeriod" startAt="3"/>
            </a:pPr>
            <a:r>
              <a:rPr b="1" lang="id" sz="1800">
                <a:solidFill>
                  <a:srgbClr val="0198A3"/>
                </a:solidFill>
                <a:latin typeface="Montserrat"/>
                <a:ea typeface="Montserrat"/>
                <a:cs typeface="Montserrat"/>
                <a:sym typeface="Montserrat"/>
              </a:rPr>
              <a:t>Handling Outliers &amp; Feature Transformation</a:t>
            </a:r>
            <a:endParaRPr b="1" sz="1800">
              <a:solidFill>
                <a:srgbClr val="0198A3"/>
              </a:solidFill>
              <a:latin typeface="Montserrat"/>
              <a:ea typeface="Montserrat"/>
              <a:cs typeface="Montserrat"/>
              <a:sym typeface="Montserrat"/>
            </a:endParaRPr>
          </a:p>
        </p:txBody>
      </p:sp>
      <p:sp>
        <p:nvSpPr>
          <p:cNvPr id="179" name="Google Shape;179;p36"/>
          <p:cNvSpPr txBox="1"/>
          <p:nvPr/>
        </p:nvSpPr>
        <p:spPr>
          <a:xfrm>
            <a:off x="844675" y="946925"/>
            <a:ext cx="8254500" cy="675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id">
                <a:solidFill>
                  <a:schemeClr val="accent2"/>
                </a:solidFill>
                <a:highlight>
                  <a:srgbClr val="FFFFFF"/>
                </a:highlight>
              </a:rPr>
              <a:t>Berikut kondisi feature numerik sesudah transformation dengan yeo-johnson. Setelah diterapkan, kolom </a:t>
            </a:r>
            <a:r>
              <a:rPr b="1" lang="id">
                <a:solidFill>
                  <a:schemeClr val="accent2"/>
                </a:solidFill>
                <a:highlight>
                  <a:srgbClr val="FFFFFF"/>
                </a:highlight>
              </a:rPr>
              <a:t>bounce_rates</a:t>
            </a:r>
            <a:r>
              <a:rPr lang="id">
                <a:solidFill>
                  <a:schemeClr val="accent2"/>
                </a:solidFill>
                <a:highlight>
                  <a:srgbClr val="FFFFFF"/>
                </a:highlight>
              </a:rPr>
              <a:t> dan </a:t>
            </a:r>
            <a:r>
              <a:rPr b="1" lang="id">
                <a:solidFill>
                  <a:schemeClr val="accent2"/>
                </a:solidFill>
                <a:highlight>
                  <a:srgbClr val="FFFFFF"/>
                </a:highlight>
              </a:rPr>
              <a:t>exit_rates</a:t>
            </a:r>
            <a:r>
              <a:rPr lang="id">
                <a:solidFill>
                  <a:schemeClr val="accent2"/>
                </a:solidFill>
                <a:highlight>
                  <a:srgbClr val="FFFFFF"/>
                </a:highlight>
              </a:rPr>
              <a:t> tidak memiliki outlier lagi setelah yeo-johnson transformer.</a:t>
            </a:r>
            <a:endParaRPr>
              <a:solidFill>
                <a:schemeClr val="accent2"/>
              </a:solidFill>
              <a:highlight>
                <a:srgbClr val="FFFFFF"/>
              </a:highlight>
            </a:endParaRPr>
          </a:p>
          <a:p>
            <a:pPr indent="0" lvl="0" marL="0" rtl="0" algn="l">
              <a:lnSpc>
                <a:spcPct val="115000"/>
              </a:lnSpc>
              <a:spcBef>
                <a:spcPts val="800"/>
              </a:spcBef>
              <a:spcAft>
                <a:spcPts val="400"/>
              </a:spcAft>
              <a:buNone/>
            </a:pPr>
            <a:r>
              <a:t/>
            </a:r>
            <a:endParaRPr sz="1200">
              <a:solidFill>
                <a:schemeClr val="accent2"/>
              </a:solidFill>
              <a:highlight>
                <a:srgbClr val="FFFFFF"/>
              </a:highlight>
            </a:endParaRPr>
          </a:p>
        </p:txBody>
      </p:sp>
      <p:sp>
        <p:nvSpPr>
          <p:cNvPr id="180" name="Google Shape;180;p36"/>
          <p:cNvSpPr txBox="1"/>
          <p:nvPr/>
        </p:nvSpPr>
        <p:spPr>
          <a:xfrm>
            <a:off x="938350" y="3314475"/>
            <a:ext cx="7836300" cy="591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a:solidFill>
                <a:schemeClr val="accent2"/>
              </a:solidFill>
              <a:highlight>
                <a:srgbClr val="FFFFFF"/>
              </a:highlight>
            </a:endParaRPr>
          </a:p>
        </p:txBody>
      </p:sp>
      <p:pic>
        <p:nvPicPr>
          <p:cNvPr id="181" name="Google Shape;181;p36"/>
          <p:cNvPicPr preferRelativeResize="0"/>
          <p:nvPr/>
        </p:nvPicPr>
        <p:blipFill rotWithShape="1">
          <a:blip r:embed="rId4">
            <a:alphaModFix/>
          </a:blip>
          <a:srcRect b="26183" l="29924" r="837" t="25560"/>
          <a:stretch/>
        </p:blipFill>
        <p:spPr>
          <a:xfrm>
            <a:off x="845725" y="1622225"/>
            <a:ext cx="8021552" cy="3143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